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7"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33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145579"/>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5" d="100"/>
          <a:sy n="45" d="100"/>
        </p:scale>
        <p:origin x="53"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15114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12/17/2024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52741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88379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4E5C39-FE1E-4048-9E78-68F07A4195FB}" type="datetimeFigureOut">
              <a:rPr lang="en-US" smtClean="0"/>
              <a:t>12/17/2024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00787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35195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51725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094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5340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0303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9857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1130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12/17/2024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82173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12/17/2024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3005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12/17/2024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63936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08213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6036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64065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E4E5C39-FE1E-4048-9E78-68F07A4195FB}" type="datetimeFigureOut">
              <a:rPr lang="en-US" smtClean="0"/>
              <a:t>12/17/2024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210164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6117630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51121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5328179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12/17/2024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1871874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hyperlink" Target="https://github.com/tanuakozyrek/IBM_Data_Science_Capstone_SpaceX.git/"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2.xml"/><Relationship Id="rId5" Type="http://schemas.openxmlformats.org/officeDocument/2006/relationships/image" Target="../media/image15.png"/><Relationship Id="rId4" Type="http://schemas.openxmlformats.org/officeDocument/2006/relationships/hyperlink" Target="https://github.com/tanuakozyrek/IBM_Data_Science_Capstone_SpaceX.g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hyperlink" Target="https://github.com/tanuakozyrek/IBM_Data_Science_Capstone_SpaceX.gi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uakozyrek/IBM_Data_Science_Capstone_SpaceX.git/"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nuakozyrek/IBM_Data_Science_Capstone_SpaceX.git/"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2.xml"/><Relationship Id="rId1" Type="http://schemas.openxmlformats.org/officeDocument/2006/relationships/themeOverride" Target="../theme/themeOverride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nuakozyrek/IBM_Data_Science_Capstone_SpaceX.git/"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hyperlink" Target="https://github.com/tanuakozyrek/IBM_Data_Science_Capstone_SpaceX.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Kozyrenko</a:t>
            </a:r>
            <a:r>
              <a:rPr lang="en-US" dirty="0">
                <a:solidFill>
                  <a:schemeClr val="bg2"/>
                </a:solidFill>
                <a:latin typeface="Abadi"/>
                <a:ea typeface="SF Pro" pitchFamily="2" charset="0"/>
                <a:cs typeface="SF Pro" pitchFamily="2" charset="0"/>
              </a:rPr>
              <a:t> Tetiana</a:t>
            </a:r>
          </a:p>
          <a:p>
            <a:r>
              <a:rPr lang="en-US">
                <a:solidFill>
                  <a:schemeClr val="bg2"/>
                </a:solidFill>
                <a:latin typeface="Abadi" panose="020B0604020104020204" pitchFamily="34" charset="0"/>
                <a:ea typeface="SF Pro" pitchFamily="2" charset="0"/>
                <a:cs typeface="SF Pro" pitchFamily="2" charset="0"/>
              </a:rPr>
              <a:t>17.12.2024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7829" y="1474339"/>
            <a:ext cx="7153275" cy="2497137"/>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Was performed exploratory data analysis and determined the training labels.</a:t>
            </a:r>
          </a:p>
          <a:p>
            <a:r>
              <a:rPr lang="en-US" sz="2200" dirty="0">
                <a:solidFill>
                  <a:schemeClr val="accent3">
                    <a:lumMod val="25000"/>
                  </a:schemeClr>
                </a:solidFill>
                <a:latin typeface="Abadi" panose="020B0604020104020204" pitchFamily="34" charset="0"/>
              </a:rPr>
              <a:t>Was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Was created landing outcome label from Outcome column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06620EF-FE8A-4DCC-822E-CB651097AA5E}"/>
              </a:ext>
            </a:extLst>
          </p:cNvPr>
          <p:cNvPicPr>
            <a:picLocks noChangeAspect="1"/>
          </p:cNvPicPr>
          <p:nvPr/>
        </p:nvPicPr>
        <p:blipFill>
          <a:blip r:embed="rId3"/>
          <a:stretch>
            <a:fillRect/>
          </a:stretch>
        </p:blipFill>
        <p:spPr>
          <a:xfrm>
            <a:off x="8136542" y="1436554"/>
            <a:ext cx="3127629" cy="1992446"/>
          </a:xfrm>
          <a:prstGeom prst="rect">
            <a:avLst/>
          </a:prstGeom>
        </p:spPr>
      </p:pic>
      <p:pic>
        <p:nvPicPr>
          <p:cNvPr id="11" name="Picture 10">
            <a:extLst>
              <a:ext uri="{FF2B5EF4-FFF2-40B4-BE49-F238E27FC236}">
                <a16:creationId xmlns:a16="http://schemas.microsoft.com/office/drawing/2014/main" id="{F4E39A48-069D-4D80-ABCC-B34A448C765D}"/>
              </a:ext>
            </a:extLst>
          </p:cNvPr>
          <p:cNvPicPr>
            <a:picLocks noChangeAspect="1"/>
          </p:cNvPicPr>
          <p:nvPr/>
        </p:nvPicPr>
        <p:blipFill>
          <a:blip r:embed="rId4"/>
          <a:stretch>
            <a:fillRect/>
          </a:stretch>
        </p:blipFill>
        <p:spPr>
          <a:xfrm>
            <a:off x="7101643" y="3893557"/>
            <a:ext cx="2172003" cy="1295581"/>
          </a:xfrm>
          <a:prstGeom prst="rect">
            <a:avLst/>
          </a:prstGeom>
        </p:spPr>
      </p:pic>
      <p:sp>
        <p:nvSpPr>
          <p:cNvPr id="12" name="Content Placeholder 4">
            <a:extLst>
              <a:ext uri="{FF2B5EF4-FFF2-40B4-BE49-F238E27FC236}">
                <a16:creationId xmlns:a16="http://schemas.microsoft.com/office/drawing/2014/main" id="{DC7C0C6D-1192-4BFB-8B12-1A7E849F8367}"/>
              </a:ext>
            </a:extLst>
          </p:cNvPr>
          <p:cNvSpPr txBox="1">
            <a:spLocks/>
          </p:cNvSpPr>
          <p:nvPr/>
        </p:nvSpPr>
        <p:spPr>
          <a:xfrm>
            <a:off x="865352" y="5181418"/>
            <a:ext cx="8332248" cy="12955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https://github.com/tanuakozyrek/IBM_Data_Science_Capstone_SpaceX.git/</a:t>
            </a:r>
            <a:r>
              <a:rPr lang="en-US" dirty="0">
                <a:solidFill>
                  <a:srgbClr val="1C7DDB"/>
                </a:solidFill>
                <a:latin typeface="Abadi" panose="020B0604020104020204" pitchFamily="34" charset="0"/>
              </a:rPr>
              <a:t>m1_3Lab_labs-jupyter-spacex-Data-wrangling.ipynb</a:t>
            </a:r>
          </a:p>
          <a:p>
            <a:pPr marL="0" indent="0">
              <a:lnSpc>
                <a:spcPct val="110000"/>
              </a:lnSpc>
              <a:spcBef>
                <a:spcPts val="600"/>
              </a:spcBef>
              <a:buNone/>
            </a:pPr>
            <a:endParaRPr lang="en-US" dirty="0">
              <a:solidFill>
                <a:srgbClr val="1C7DDB"/>
              </a:solidFill>
              <a:latin typeface="Abadi" panose="020B0604020104020204" pitchFamily="34" charset="0"/>
            </a:endParaRPr>
          </a:p>
        </p:txBody>
      </p:sp>
      <p:pic>
        <p:nvPicPr>
          <p:cNvPr id="14" name="Picture 13">
            <a:extLst>
              <a:ext uri="{FF2B5EF4-FFF2-40B4-BE49-F238E27FC236}">
                <a16:creationId xmlns:a16="http://schemas.microsoft.com/office/drawing/2014/main" id="{D143777E-F46D-432C-B4BF-1AB8CECA1AE8}"/>
              </a:ext>
            </a:extLst>
          </p:cNvPr>
          <p:cNvPicPr>
            <a:picLocks noChangeAspect="1"/>
          </p:cNvPicPr>
          <p:nvPr/>
        </p:nvPicPr>
        <p:blipFill>
          <a:blip r:embed="rId6"/>
          <a:stretch>
            <a:fillRect/>
          </a:stretch>
        </p:blipFill>
        <p:spPr>
          <a:xfrm>
            <a:off x="9387484" y="3855937"/>
            <a:ext cx="1876687" cy="2000529"/>
          </a:xfrm>
          <a:prstGeom prst="rect">
            <a:avLst/>
          </a:prstGeom>
        </p:spPr>
      </p:pic>
      <p:pic>
        <p:nvPicPr>
          <p:cNvPr id="16" name="Picture 15">
            <a:extLst>
              <a:ext uri="{FF2B5EF4-FFF2-40B4-BE49-F238E27FC236}">
                <a16:creationId xmlns:a16="http://schemas.microsoft.com/office/drawing/2014/main" id="{85DF79F5-A6EA-4C55-8E61-52E282D0D208}"/>
              </a:ext>
            </a:extLst>
          </p:cNvPr>
          <p:cNvPicPr>
            <a:picLocks noChangeAspect="1"/>
          </p:cNvPicPr>
          <p:nvPr/>
        </p:nvPicPr>
        <p:blipFill>
          <a:blip r:embed="rId7"/>
          <a:stretch>
            <a:fillRect/>
          </a:stretch>
        </p:blipFill>
        <p:spPr>
          <a:xfrm>
            <a:off x="1266214" y="3687607"/>
            <a:ext cx="2854330" cy="1295582"/>
          </a:xfrm>
          <a:prstGeom prst="rect">
            <a:avLst/>
          </a:prstGeom>
        </p:spPr>
      </p:pic>
      <p:pic>
        <p:nvPicPr>
          <p:cNvPr id="18" name="Picture 17">
            <a:extLst>
              <a:ext uri="{FF2B5EF4-FFF2-40B4-BE49-F238E27FC236}">
                <a16:creationId xmlns:a16="http://schemas.microsoft.com/office/drawing/2014/main" id="{8801DAD1-C6C2-4065-B368-8B78E3ACF736}"/>
              </a:ext>
            </a:extLst>
          </p:cNvPr>
          <p:cNvPicPr>
            <a:picLocks noChangeAspect="1"/>
          </p:cNvPicPr>
          <p:nvPr/>
        </p:nvPicPr>
        <p:blipFill>
          <a:blip r:embed="rId8"/>
          <a:stretch>
            <a:fillRect/>
          </a:stretch>
        </p:blipFill>
        <p:spPr>
          <a:xfrm>
            <a:off x="4215486" y="3428999"/>
            <a:ext cx="2791215" cy="200052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287" y="1441450"/>
            <a:ext cx="5562600" cy="31464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performed exploratory Data Analysis and Feature Engineering using Pandas and Matplotlib. Was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ABFFD4ED-271F-4436-B35E-1C4175476409}"/>
              </a:ext>
            </a:extLst>
          </p:cNvPr>
          <p:cNvPicPr/>
          <p:nvPr/>
        </p:nvPicPr>
        <p:blipFill>
          <a:blip r:embed="rId3"/>
          <a:stretch>
            <a:fillRect/>
          </a:stretch>
        </p:blipFill>
        <p:spPr>
          <a:xfrm>
            <a:off x="6764619" y="3836800"/>
            <a:ext cx="4530094" cy="2482550"/>
          </a:xfrm>
          <a:prstGeom prst="rect">
            <a:avLst/>
          </a:prstGeom>
        </p:spPr>
      </p:pic>
      <p:sp>
        <p:nvSpPr>
          <p:cNvPr id="9" name="Content Placeholder 4">
            <a:extLst>
              <a:ext uri="{FF2B5EF4-FFF2-40B4-BE49-F238E27FC236}">
                <a16:creationId xmlns:a16="http://schemas.microsoft.com/office/drawing/2014/main" id="{623C489D-20CD-450B-BF6B-F9E1C6D37D8B}"/>
              </a:ext>
            </a:extLst>
          </p:cNvPr>
          <p:cNvSpPr txBox="1">
            <a:spLocks/>
          </p:cNvSpPr>
          <p:nvPr/>
        </p:nvSpPr>
        <p:spPr>
          <a:xfrm>
            <a:off x="906389" y="4587246"/>
            <a:ext cx="5562144" cy="173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https://github.com/tanuakozyrek/IBM_Data_Science_Capstone_SpaceX.git/</a:t>
            </a:r>
            <a:r>
              <a:rPr lang="en-US" dirty="0">
                <a:solidFill>
                  <a:srgbClr val="1C7DDB"/>
                </a:solidFill>
                <a:latin typeface="Abadi" panose="020B0604020104020204" pitchFamily="34" charset="0"/>
              </a:rPr>
              <a:t>m2_2Lab_edadataviz.ipynb</a:t>
            </a:r>
          </a:p>
          <a:p>
            <a:pPr marL="0" indent="0">
              <a:lnSpc>
                <a:spcPct val="110000"/>
              </a:lnSpc>
              <a:spcBef>
                <a:spcPts val="600"/>
              </a:spcBef>
              <a:buNone/>
            </a:pPr>
            <a:endParaRPr lang="en-US" dirty="0">
              <a:solidFill>
                <a:srgbClr val="1C7DDB"/>
              </a:solidFill>
              <a:latin typeface="Abadi" panose="020B0604020104020204" pitchFamily="34" charset="0"/>
            </a:endParaRPr>
          </a:p>
        </p:txBody>
      </p:sp>
      <p:pic>
        <p:nvPicPr>
          <p:cNvPr id="12" name="Picture 11">
            <a:extLst>
              <a:ext uri="{FF2B5EF4-FFF2-40B4-BE49-F238E27FC236}">
                <a16:creationId xmlns:a16="http://schemas.microsoft.com/office/drawing/2014/main" id="{ABE6A222-780F-47A9-B978-5005C17690BD}"/>
              </a:ext>
            </a:extLst>
          </p:cNvPr>
          <p:cNvPicPr>
            <a:picLocks noChangeAspect="1"/>
          </p:cNvPicPr>
          <p:nvPr/>
        </p:nvPicPr>
        <p:blipFill>
          <a:blip r:embed="rId5"/>
          <a:stretch>
            <a:fillRect/>
          </a:stretch>
        </p:blipFill>
        <p:spPr>
          <a:xfrm>
            <a:off x="6764619" y="1360390"/>
            <a:ext cx="4582618" cy="234432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9" y="1443037"/>
            <a:ext cx="8797925" cy="3971925"/>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Was loaded the SpaceX dataset into a PostgreSQL database (from </a:t>
            </a:r>
            <a:r>
              <a:rPr lang="en-US" dirty="0" err="1">
                <a:solidFill>
                  <a:schemeClr val="accent3">
                    <a:lumMod val="25000"/>
                  </a:schemeClr>
                </a:solidFill>
                <a:latin typeface="Abadi"/>
              </a:rPr>
              <a:t>jupyter</a:t>
            </a:r>
            <a:r>
              <a:rPr lang="en-US" dirty="0">
                <a:solidFill>
                  <a:schemeClr val="accent3">
                    <a:lumMod val="25000"/>
                  </a:schemeClr>
                </a:solidFill>
                <a:latin typeface="Abadi"/>
              </a:rPr>
              <a:t> notebook).</a:t>
            </a:r>
          </a:p>
          <a:p>
            <a:pPr>
              <a:lnSpc>
                <a:spcPct val="100000"/>
              </a:lnSpc>
              <a:spcBef>
                <a:spcPts val="1400"/>
              </a:spcBef>
            </a:pPr>
            <a:r>
              <a:rPr lang="en-US" dirty="0">
                <a:solidFill>
                  <a:schemeClr val="accent3">
                    <a:lumMod val="25000"/>
                  </a:schemeClr>
                </a:solidFill>
                <a:latin typeface="Abadi"/>
              </a:rPr>
              <a:t>There was using SQL queries to get the answers in the dataset:</a:t>
            </a:r>
          </a:p>
          <a:p>
            <a:pPr lvl="1">
              <a:lnSpc>
                <a:spcPct val="100000"/>
              </a:lnSpc>
              <a:spcBef>
                <a:spcPts val="800"/>
              </a:spcBef>
              <a:buFont typeface="Wingdings" panose="05000000000000000000" pitchFamily="2" charset="2"/>
              <a:buChar char="ü"/>
            </a:pPr>
            <a:r>
              <a:rPr lang="en-US" sz="1800" dirty="0">
                <a:solidFill>
                  <a:schemeClr val="bg2">
                    <a:lumMod val="50000"/>
                  </a:schemeClr>
                </a:solidFill>
                <a:latin typeface="Abadi"/>
              </a:rPr>
              <a:t>The names of unique launch sites in the space mission.</a:t>
            </a:r>
          </a:p>
          <a:p>
            <a:pPr lvl="1">
              <a:lnSpc>
                <a:spcPct val="100000"/>
              </a:lnSpc>
              <a:spcBef>
                <a:spcPts val="800"/>
              </a:spcBef>
              <a:buFont typeface="Wingdings" panose="05000000000000000000" pitchFamily="2" charset="2"/>
              <a:buChar char="ü"/>
            </a:pPr>
            <a:r>
              <a:rPr lang="en-US" sz="1800" dirty="0">
                <a:solidFill>
                  <a:schemeClr val="bg2">
                    <a:lumMod val="50000"/>
                  </a:schemeClr>
                </a:solidFill>
                <a:latin typeface="Abadi"/>
              </a:rPr>
              <a:t>The total payload mass carried by boosters launched by NASA (CRS)</a:t>
            </a:r>
          </a:p>
          <a:p>
            <a:pPr lvl="1">
              <a:lnSpc>
                <a:spcPct val="100000"/>
              </a:lnSpc>
              <a:spcBef>
                <a:spcPts val="800"/>
              </a:spcBef>
              <a:buFont typeface="Wingdings" panose="05000000000000000000" pitchFamily="2" charset="2"/>
              <a:buChar char="ü"/>
            </a:pPr>
            <a:r>
              <a:rPr lang="en-US" sz="1800" dirty="0">
                <a:solidFill>
                  <a:schemeClr val="bg2">
                    <a:lumMod val="50000"/>
                  </a:schemeClr>
                </a:solidFill>
                <a:latin typeface="Abadi"/>
              </a:rPr>
              <a:t>The average payload mass carried by booster version F9 v1.1</a:t>
            </a:r>
          </a:p>
          <a:p>
            <a:pPr lvl="1">
              <a:lnSpc>
                <a:spcPct val="100000"/>
              </a:lnSpc>
              <a:spcBef>
                <a:spcPts val="800"/>
              </a:spcBef>
              <a:buFont typeface="Wingdings" panose="05000000000000000000" pitchFamily="2" charset="2"/>
              <a:buChar char="ü"/>
            </a:pPr>
            <a:r>
              <a:rPr lang="en-US" sz="1800" dirty="0">
                <a:solidFill>
                  <a:schemeClr val="bg2">
                    <a:lumMod val="50000"/>
                  </a:schemeClr>
                </a:solidFill>
                <a:latin typeface="Abadi"/>
              </a:rPr>
              <a:t>The total number of successful and failure mission outcomes</a:t>
            </a:r>
          </a:p>
          <a:p>
            <a:pPr lvl="1">
              <a:lnSpc>
                <a:spcPct val="100000"/>
              </a:lnSpc>
              <a:spcBef>
                <a:spcPts val="800"/>
              </a:spcBef>
              <a:buFont typeface="Wingdings" panose="05000000000000000000" pitchFamily="2" charset="2"/>
              <a:buChar char="ü"/>
            </a:pPr>
            <a:r>
              <a:rPr lang="en-US" sz="1800" dirty="0">
                <a:solidFill>
                  <a:schemeClr val="bg2">
                    <a:lumMod val="50000"/>
                  </a:schemeClr>
                </a:solidFill>
                <a:latin typeface="Abadi"/>
              </a:rPr>
              <a:t>The failure landing outcomes in drone ship, their booster version and launch site names.</a:t>
            </a:r>
            <a:endParaRPr lang="en-US" sz="1800" dirty="0">
              <a:solidFill>
                <a:schemeClr val="accent3">
                  <a:lumMod val="25000"/>
                </a:schemeClr>
              </a:solidFill>
              <a:latin typeface="Abadi"/>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Content Placeholder 4">
            <a:extLst>
              <a:ext uri="{FF2B5EF4-FFF2-40B4-BE49-F238E27FC236}">
                <a16:creationId xmlns:a16="http://schemas.microsoft.com/office/drawing/2014/main" id="{72F6C399-6CEB-4B8B-8BF1-37272FACD716}"/>
              </a:ext>
            </a:extLst>
          </p:cNvPr>
          <p:cNvSpPr txBox="1">
            <a:spLocks/>
          </p:cNvSpPr>
          <p:nvPr/>
        </p:nvSpPr>
        <p:spPr>
          <a:xfrm>
            <a:off x="906389" y="5177785"/>
            <a:ext cx="10337344" cy="1373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https://github.com/tanuakozyrek/IBM_Data_Science_Capstone_SpaceX.git/</a:t>
            </a:r>
            <a:r>
              <a:rPr lang="en-US" dirty="0">
                <a:solidFill>
                  <a:srgbClr val="1C7DDB"/>
                </a:solidFill>
                <a:latin typeface="Abadi" panose="020B0604020104020204" pitchFamily="34" charset="0"/>
              </a:rPr>
              <a:t>m2_1Lab_jupyter-labs-eda-sql-coursera_sqllite.ipynb</a:t>
            </a:r>
          </a:p>
          <a:p>
            <a:pPr marL="0" indent="0">
              <a:lnSpc>
                <a:spcPct val="110000"/>
              </a:lnSpc>
              <a:spcBef>
                <a:spcPts val="600"/>
              </a:spcBef>
              <a:buNone/>
            </a:pPr>
            <a:endParaRPr lang="en-US" dirty="0">
              <a:solidFill>
                <a:srgbClr val="1C7DDB"/>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6460" y="1451768"/>
            <a:ext cx="5326063" cy="3395663"/>
          </a:xfrm>
          <a:prstGeom prst="rect">
            <a:avLst/>
          </a:prstGeom>
        </p:spPr>
        <p:txBody>
          <a:bodyPr>
            <a:noAutofit/>
          </a:bodyPr>
          <a:lstStyle/>
          <a:p>
            <a:pPr>
              <a:lnSpc>
                <a:spcPct val="100000"/>
              </a:lnSpc>
              <a:spcBef>
                <a:spcPts val="800"/>
              </a:spcBef>
            </a:pPr>
            <a:r>
              <a:rPr lang="en-US" sz="1800" dirty="0">
                <a:solidFill>
                  <a:schemeClr val="accent3">
                    <a:lumMod val="25000"/>
                  </a:schemeClr>
                </a:solidFill>
                <a:latin typeface="Abadi" panose="020B0604020104020204" pitchFamily="34" charset="0"/>
              </a:rPr>
              <a:t>Was marked all launch sites, and added map objects such as markers, circles, lines to mark the success or failure of launches for each site on the folium map.</a:t>
            </a:r>
          </a:p>
          <a:p>
            <a:pPr>
              <a:lnSpc>
                <a:spcPct val="100000"/>
              </a:lnSpc>
              <a:spcBef>
                <a:spcPts val="800"/>
              </a:spcBef>
            </a:pPr>
            <a:r>
              <a:rPr lang="en-US" sz="1800" dirty="0">
                <a:solidFill>
                  <a:schemeClr val="accent3">
                    <a:lumMod val="25000"/>
                  </a:schemeClr>
                </a:solidFill>
                <a:latin typeface="Abadi" panose="020B0604020104020204" pitchFamily="34" charset="0"/>
              </a:rPr>
              <a:t>Was assigned the feature launch outcomes (failure or success) to class 0  for failure, and 1 for success.</a:t>
            </a:r>
          </a:p>
          <a:p>
            <a:pPr>
              <a:lnSpc>
                <a:spcPct val="100000"/>
              </a:lnSpc>
              <a:spcBef>
                <a:spcPts val="800"/>
              </a:spcBef>
            </a:pPr>
            <a:r>
              <a:rPr lang="en-US" sz="1800" dirty="0">
                <a:solidFill>
                  <a:schemeClr val="accent3">
                    <a:lumMod val="25000"/>
                  </a:schemeClr>
                </a:solidFill>
                <a:latin typeface="Abadi" panose="020B0604020104020204" pitchFamily="34" charset="0"/>
              </a:rPr>
              <a:t>Was identified which launch sites have relatively high success rate. </a:t>
            </a:r>
          </a:p>
          <a:p>
            <a:pPr>
              <a:lnSpc>
                <a:spcPct val="100000"/>
              </a:lnSpc>
              <a:spcBef>
                <a:spcPts val="800"/>
              </a:spcBef>
            </a:pPr>
            <a:r>
              <a:rPr lang="en-US" sz="1800" dirty="0">
                <a:solidFill>
                  <a:schemeClr val="accent3">
                    <a:lumMod val="25000"/>
                  </a:schemeClr>
                </a:solidFill>
                <a:latin typeface="Abadi" panose="020B0604020104020204" pitchFamily="34" charset="0"/>
              </a:rPr>
              <a:t>Was calculated the distances between a launch site to sites near railways, highways and coastlines.</a:t>
            </a:r>
          </a:p>
          <a:p>
            <a:pPr>
              <a:spcBef>
                <a:spcPts val="800"/>
              </a:spcBef>
            </a:pP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Content Placeholder 4">
            <a:extLst>
              <a:ext uri="{FF2B5EF4-FFF2-40B4-BE49-F238E27FC236}">
                <a16:creationId xmlns:a16="http://schemas.microsoft.com/office/drawing/2014/main" id="{C04A76D5-9DCF-4AD5-9620-0FF65E26EEE5}"/>
              </a:ext>
            </a:extLst>
          </p:cNvPr>
          <p:cNvSpPr txBox="1">
            <a:spLocks/>
          </p:cNvSpPr>
          <p:nvPr/>
        </p:nvSpPr>
        <p:spPr>
          <a:xfrm>
            <a:off x="6226822" y="1378901"/>
            <a:ext cx="5168718" cy="1770699"/>
          </a:xfrm>
          <a:prstGeom prst="rect">
            <a:avLst/>
          </a:prstGeom>
          <a:solidFill>
            <a:schemeClr val="accent6">
              <a:lumMod val="20000"/>
              <a:lumOff val="80000"/>
            </a:schemeClr>
          </a:solidFill>
          <a:ln>
            <a:solidFill>
              <a:schemeClr val="bg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800"/>
              </a:spcBef>
              <a:buNone/>
            </a:pPr>
            <a:r>
              <a:rPr lang="en-US" sz="1700" dirty="0">
                <a:solidFill>
                  <a:schemeClr val="accent3">
                    <a:lumMod val="25000"/>
                  </a:schemeClr>
                </a:solidFill>
                <a:latin typeface="Abadi" panose="020B0604020104020204" pitchFamily="34" charset="0"/>
              </a:rPr>
              <a:t>•Are launch sites in close proximity to railways? </a:t>
            </a:r>
            <a:r>
              <a:rPr lang="en-US" sz="1700" b="1" dirty="0">
                <a:solidFill>
                  <a:schemeClr val="accent3">
                    <a:lumMod val="25000"/>
                  </a:schemeClr>
                </a:solidFill>
                <a:latin typeface="Abadi" panose="020B0604020104020204" pitchFamily="34" charset="0"/>
              </a:rPr>
              <a:t>No</a:t>
            </a:r>
          </a:p>
          <a:p>
            <a:pPr marL="0" indent="0">
              <a:lnSpc>
                <a:spcPct val="100000"/>
              </a:lnSpc>
              <a:spcBef>
                <a:spcPts val="800"/>
              </a:spcBef>
              <a:buNone/>
            </a:pPr>
            <a:r>
              <a:rPr lang="en-US" sz="1700" dirty="0">
                <a:solidFill>
                  <a:schemeClr val="accent3">
                    <a:lumMod val="25000"/>
                  </a:schemeClr>
                </a:solidFill>
                <a:latin typeface="Abadi" panose="020B0604020104020204" pitchFamily="34" charset="0"/>
              </a:rPr>
              <a:t>•Are launch sites in close proximity to highways? </a:t>
            </a:r>
            <a:r>
              <a:rPr lang="en-US" sz="1700" b="1" dirty="0">
                <a:solidFill>
                  <a:schemeClr val="accent3">
                    <a:lumMod val="25000"/>
                  </a:schemeClr>
                </a:solidFill>
                <a:latin typeface="Abadi" panose="020B0604020104020204" pitchFamily="34" charset="0"/>
              </a:rPr>
              <a:t>No</a:t>
            </a:r>
          </a:p>
          <a:p>
            <a:pPr marL="0" indent="0">
              <a:lnSpc>
                <a:spcPct val="100000"/>
              </a:lnSpc>
              <a:spcBef>
                <a:spcPts val="800"/>
              </a:spcBef>
              <a:buNone/>
            </a:pPr>
            <a:r>
              <a:rPr lang="en-US" sz="1700" dirty="0">
                <a:solidFill>
                  <a:schemeClr val="accent3">
                    <a:lumMod val="25000"/>
                  </a:schemeClr>
                </a:solidFill>
                <a:latin typeface="Abadi" panose="020B0604020104020204" pitchFamily="34" charset="0"/>
              </a:rPr>
              <a:t>•Are launch sites in close proximity to coastline? </a:t>
            </a:r>
            <a:r>
              <a:rPr lang="en-US" sz="1700" b="1" dirty="0">
                <a:solidFill>
                  <a:schemeClr val="accent3">
                    <a:lumMod val="25000"/>
                  </a:schemeClr>
                </a:solidFill>
                <a:latin typeface="Abadi" panose="020B0604020104020204" pitchFamily="34" charset="0"/>
              </a:rPr>
              <a:t>Yes</a:t>
            </a:r>
          </a:p>
          <a:p>
            <a:pPr marL="0" indent="0">
              <a:lnSpc>
                <a:spcPct val="100000"/>
              </a:lnSpc>
              <a:spcBef>
                <a:spcPts val="800"/>
              </a:spcBef>
              <a:buNone/>
            </a:pPr>
            <a:r>
              <a:rPr lang="en-US" sz="1700" dirty="0">
                <a:solidFill>
                  <a:schemeClr val="accent3">
                    <a:lumMod val="25000"/>
                  </a:schemeClr>
                </a:solidFill>
                <a:latin typeface="Abadi" panose="020B0604020104020204" pitchFamily="34" charset="0"/>
              </a:rPr>
              <a:t>•Do launch sites keep certain distance away from cities? </a:t>
            </a:r>
            <a:r>
              <a:rPr lang="en-US" sz="1700" b="1" dirty="0">
                <a:solidFill>
                  <a:schemeClr val="accent3">
                    <a:lumMod val="25000"/>
                  </a:schemeClr>
                </a:solidFill>
                <a:latin typeface="Abadi" panose="020B0604020104020204" pitchFamily="34" charset="0"/>
              </a:rPr>
              <a:t>Yes</a:t>
            </a:r>
            <a:endParaRPr lang="en-US" sz="1700" b="1" dirty="0"/>
          </a:p>
        </p:txBody>
      </p:sp>
      <p:sp>
        <p:nvSpPr>
          <p:cNvPr id="10" name="Content Placeholder 4">
            <a:extLst>
              <a:ext uri="{FF2B5EF4-FFF2-40B4-BE49-F238E27FC236}">
                <a16:creationId xmlns:a16="http://schemas.microsoft.com/office/drawing/2014/main" id="{9F83D1BA-722A-4975-82CB-C7EADC7CDA13}"/>
              </a:ext>
            </a:extLst>
          </p:cNvPr>
          <p:cNvSpPr txBox="1">
            <a:spLocks/>
          </p:cNvSpPr>
          <p:nvPr/>
        </p:nvSpPr>
        <p:spPr>
          <a:xfrm>
            <a:off x="770011" y="5177785"/>
            <a:ext cx="10337344" cy="1373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sz="1800"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sz="1800"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https://github.com/tanuakozyrek/IBM_Data_Science_Capstone_SpaceX.git/</a:t>
            </a:r>
            <a:r>
              <a:rPr lang="en-US" sz="1800" dirty="0">
                <a:solidFill>
                  <a:srgbClr val="1C7DDB"/>
                </a:solidFill>
                <a:latin typeface="Abadi" panose="020B0604020104020204" pitchFamily="34" charset="0"/>
              </a:rPr>
              <a:t>m3_lab1_lab_jupyter_launch_site_location.ipynb</a:t>
            </a:r>
          </a:p>
          <a:p>
            <a:pPr marL="0" indent="0">
              <a:lnSpc>
                <a:spcPct val="110000"/>
              </a:lnSpc>
              <a:spcBef>
                <a:spcPts val="600"/>
              </a:spcBef>
              <a:buNone/>
            </a:pPr>
            <a:endParaRPr lang="en-US" sz="1800" dirty="0">
              <a:solidFill>
                <a:srgbClr val="1C7DDB"/>
              </a:solidFill>
              <a:latin typeface="Abadi" panose="020B0604020104020204" pitchFamily="34" charset="0"/>
            </a:endParaRPr>
          </a:p>
        </p:txBody>
      </p:sp>
      <p:pic>
        <p:nvPicPr>
          <p:cNvPr id="12" name="Picture 11">
            <a:extLst>
              <a:ext uri="{FF2B5EF4-FFF2-40B4-BE49-F238E27FC236}">
                <a16:creationId xmlns:a16="http://schemas.microsoft.com/office/drawing/2014/main" id="{20044D52-BB37-485B-9912-DAB7C4BBE577}"/>
              </a:ext>
            </a:extLst>
          </p:cNvPr>
          <p:cNvPicPr>
            <a:picLocks noChangeAspect="1"/>
          </p:cNvPicPr>
          <p:nvPr/>
        </p:nvPicPr>
        <p:blipFill>
          <a:blip r:embed="rId4"/>
          <a:stretch>
            <a:fillRect/>
          </a:stretch>
        </p:blipFill>
        <p:spPr>
          <a:xfrm>
            <a:off x="6226822" y="3281868"/>
            <a:ext cx="5168718" cy="2101567"/>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4500"/>
            <a:ext cx="10337344" cy="28019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Was built an interactive dashboard with Was plotted pie charts showing the total launches by a certain sites</a:t>
            </a:r>
          </a:p>
          <a:p>
            <a:pPr>
              <a:lnSpc>
                <a:spcPct val="100000"/>
              </a:lnSpc>
              <a:spcBef>
                <a:spcPts val="1400"/>
              </a:spcBef>
            </a:pPr>
            <a:endParaRPr lang="uk-U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Content Placeholder 4">
            <a:extLst>
              <a:ext uri="{FF2B5EF4-FFF2-40B4-BE49-F238E27FC236}">
                <a16:creationId xmlns:a16="http://schemas.microsoft.com/office/drawing/2014/main" id="{1D4C3BC5-6245-436B-8429-EA17F2AA14CA}"/>
              </a:ext>
            </a:extLst>
          </p:cNvPr>
          <p:cNvSpPr txBox="1">
            <a:spLocks/>
          </p:cNvSpPr>
          <p:nvPr/>
        </p:nvSpPr>
        <p:spPr>
          <a:xfrm>
            <a:off x="783539" y="4516438"/>
            <a:ext cx="10337344" cy="1373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https://github.com/tanuakozyrek/IBM_Data_Science_Capstone_SpaceX.git/</a:t>
            </a:r>
            <a:r>
              <a:rPr lang="en-US" dirty="0">
                <a:solidFill>
                  <a:srgbClr val="1C7DDB"/>
                </a:solidFill>
                <a:latin typeface="Abadi" panose="020B0604020104020204" pitchFamily="34" charset="0"/>
              </a:rPr>
              <a:t>dash_app_SpaceX.py</a:t>
            </a:r>
          </a:p>
          <a:p>
            <a:pPr marL="0" indent="0">
              <a:lnSpc>
                <a:spcPct val="110000"/>
              </a:lnSpc>
              <a:spcBef>
                <a:spcPts val="600"/>
              </a:spcBef>
              <a:buNone/>
            </a:pPr>
            <a:endParaRPr lang="en-US" dirty="0">
              <a:solidFill>
                <a:srgbClr val="1C7DDB"/>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9" name="Picture 8">
            <a:extLst>
              <a:ext uri="{FF2B5EF4-FFF2-40B4-BE49-F238E27FC236}">
                <a16:creationId xmlns:a16="http://schemas.microsoft.com/office/drawing/2014/main" id="{64B4BA84-D981-4FD8-A1A9-3ED61B0E8C6E}"/>
              </a:ext>
            </a:extLst>
          </p:cNvPr>
          <p:cNvPicPr/>
          <p:nvPr/>
        </p:nvPicPr>
        <p:blipFill>
          <a:blip r:embed="rId4"/>
          <a:stretch>
            <a:fillRect/>
          </a:stretch>
        </p:blipFill>
        <p:spPr>
          <a:xfrm>
            <a:off x="5350933" y="1443354"/>
            <a:ext cx="5934678" cy="4026113"/>
          </a:xfrm>
          <a:prstGeom prst="rect">
            <a:avLst/>
          </a:prstGeom>
        </p:spPr>
      </p:pic>
      <p:sp>
        <p:nvSpPr>
          <p:cNvPr id="10" name="Content Placeholder 4">
            <a:extLst>
              <a:ext uri="{FF2B5EF4-FFF2-40B4-BE49-F238E27FC236}">
                <a16:creationId xmlns:a16="http://schemas.microsoft.com/office/drawing/2014/main" id="{6F335B9E-FF22-4CDB-BA93-1F47122F4F6C}"/>
              </a:ext>
            </a:extLst>
          </p:cNvPr>
          <p:cNvSpPr txBox="1">
            <a:spLocks/>
          </p:cNvSpPr>
          <p:nvPr/>
        </p:nvSpPr>
        <p:spPr>
          <a:xfrm>
            <a:off x="906389" y="1430441"/>
            <a:ext cx="4360188" cy="4212380"/>
          </a:xfrm>
          <a:prstGeom prst="rect">
            <a:avLst/>
          </a:prstGeom>
          <a:solidFill>
            <a:schemeClr val="accent6">
              <a:lumMod val="20000"/>
              <a:lumOff val="80000"/>
            </a:schemeClr>
          </a:solidFill>
          <a:ln>
            <a:solidFill>
              <a:schemeClr val="bg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800"/>
              </a:spcBef>
              <a:buNone/>
            </a:pPr>
            <a:r>
              <a:rPr lang="en-US" sz="1800" dirty="0">
                <a:solidFill>
                  <a:schemeClr val="accent3">
                    <a:lumMod val="25000"/>
                  </a:schemeClr>
                </a:solidFill>
                <a:latin typeface="Abadi" panose="020B0604020104020204" pitchFamily="34" charset="0"/>
              </a:rPr>
              <a:t>•The dashboard can be used to analyze SpaceX launch data and answer the following questions:</a:t>
            </a:r>
          </a:p>
          <a:p>
            <a:pPr>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Which site has the most success?</a:t>
            </a:r>
          </a:p>
          <a:p>
            <a:pPr>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Which site has the highest launch success rate?</a:t>
            </a:r>
          </a:p>
          <a:p>
            <a:pPr>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Which payload range(s) has the highest launch success rate?</a:t>
            </a:r>
          </a:p>
          <a:p>
            <a:pPr>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Which payload range(s) has the lowest launch success rate?</a:t>
            </a:r>
          </a:p>
          <a:p>
            <a:pPr>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Which version of F9 Booster (v1.0, v1.1, FT, B4, B5 etc.) has the highest level</a:t>
            </a:r>
            <a:r>
              <a:rPr lang="uk-UA"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successful launch percentage?</a:t>
            </a:r>
            <a:endParaRPr lang="uk-UA"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04264038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9066" y="1373981"/>
            <a:ext cx="5096933" cy="3316552"/>
          </a:xfrm>
          <a:prstGeom prst="rect">
            <a:avLst/>
          </a:prstGeom>
        </p:spPr>
        <p:txBody>
          <a:bodyPr>
            <a:normAutofit fontScale="62500" lnSpcReduction="20000"/>
          </a:bodyPr>
          <a:lstStyle/>
          <a:p>
            <a:pPr marL="0" indent="0">
              <a:lnSpc>
                <a:spcPct val="100000"/>
              </a:lnSpc>
              <a:spcBef>
                <a:spcPts val="1400"/>
              </a:spcBef>
              <a:buNone/>
            </a:pPr>
            <a:r>
              <a:rPr lang="en-US" sz="3500" dirty="0">
                <a:solidFill>
                  <a:schemeClr val="accent3">
                    <a:lumMod val="25000"/>
                  </a:schemeClr>
                </a:solidFill>
                <a:latin typeface="Abadi" panose="020B0604020104020204" pitchFamily="34" charset="0"/>
              </a:rPr>
              <a:t>Building models:</a:t>
            </a:r>
          </a:p>
          <a:p>
            <a:pPr>
              <a:lnSpc>
                <a:spcPct val="100000"/>
              </a:lnSpc>
              <a:spcBef>
                <a:spcPts val="800"/>
              </a:spcBef>
            </a:pPr>
            <a:r>
              <a:rPr lang="en-US" sz="2900" dirty="0">
                <a:solidFill>
                  <a:schemeClr val="bg2">
                    <a:lumMod val="50000"/>
                  </a:schemeClr>
                </a:solidFill>
                <a:latin typeface="Abadi"/>
              </a:rPr>
              <a:t>load the data using </a:t>
            </a:r>
            <a:r>
              <a:rPr lang="en-US" sz="2900" dirty="0" err="1">
                <a:solidFill>
                  <a:schemeClr val="bg2">
                    <a:lumMod val="50000"/>
                  </a:schemeClr>
                </a:solidFill>
                <a:latin typeface="Abadi"/>
              </a:rPr>
              <a:t>numpy</a:t>
            </a:r>
            <a:r>
              <a:rPr lang="en-US" sz="2900" dirty="0">
                <a:solidFill>
                  <a:schemeClr val="bg2">
                    <a:lumMod val="50000"/>
                  </a:schemeClr>
                </a:solidFill>
                <a:latin typeface="Abadi"/>
              </a:rPr>
              <a:t> and pandas, standardize the data.</a:t>
            </a:r>
          </a:p>
          <a:p>
            <a:pPr>
              <a:lnSpc>
                <a:spcPct val="100000"/>
              </a:lnSpc>
              <a:spcBef>
                <a:spcPts val="800"/>
              </a:spcBef>
            </a:pPr>
            <a:r>
              <a:rPr lang="en-US" sz="2900" dirty="0">
                <a:solidFill>
                  <a:schemeClr val="bg2">
                    <a:lumMod val="50000"/>
                  </a:schemeClr>
                </a:solidFill>
                <a:latin typeface="Abadi"/>
              </a:rPr>
              <a:t>split data into training and test data.</a:t>
            </a:r>
          </a:p>
          <a:p>
            <a:pPr>
              <a:lnSpc>
                <a:spcPct val="100000"/>
              </a:lnSpc>
              <a:spcBef>
                <a:spcPts val="800"/>
              </a:spcBef>
            </a:pPr>
            <a:r>
              <a:rPr lang="en-US" sz="2900" dirty="0">
                <a:solidFill>
                  <a:schemeClr val="bg2">
                    <a:lumMod val="50000"/>
                  </a:schemeClr>
                </a:solidFill>
                <a:latin typeface="Abadi"/>
              </a:rPr>
              <a:t>built different machine learning models and tune different hyperparameters using </a:t>
            </a:r>
            <a:r>
              <a:rPr lang="en-US" sz="2900" dirty="0" err="1">
                <a:solidFill>
                  <a:schemeClr val="bg2">
                    <a:lumMod val="50000"/>
                  </a:schemeClr>
                </a:solidFill>
                <a:latin typeface="Abadi"/>
              </a:rPr>
              <a:t>GridSearchCV</a:t>
            </a:r>
            <a:r>
              <a:rPr lang="en-US" sz="2900" dirty="0">
                <a:solidFill>
                  <a:schemeClr val="bg2">
                    <a:lumMod val="50000"/>
                  </a:schemeClr>
                </a:solidFill>
                <a:latin typeface="Abadi"/>
              </a:rPr>
              <a:t>.</a:t>
            </a:r>
          </a:p>
          <a:p>
            <a:pPr marL="0" indent="0">
              <a:lnSpc>
                <a:spcPct val="100000"/>
              </a:lnSpc>
              <a:spcBef>
                <a:spcPts val="600"/>
              </a:spcBef>
              <a:buNone/>
            </a:pPr>
            <a:r>
              <a:rPr lang="en-US" sz="3500" dirty="0">
                <a:solidFill>
                  <a:schemeClr val="accent3">
                    <a:lumMod val="25000"/>
                  </a:schemeClr>
                </a:solidFill>
                <a:latin typeface="Abadi" panose="020B0604020104020204" pitchFamily="34" charset="0"/>
              </a:rPr>
              <a:t>Evaluating models:</a:t>
            </a:r>
          </a:p>
          <a:p>
            <a:pPr>
              <a:lnSpc>
                <a:spcPct val="100000"/>
              </a:lnSpc>
              <a:spcBef>
                <a:spcPts val="800"/>
              </a:spcBef>
            </a:pPr>
            <a:r>
              <a:rPr lang="en-US" sz="2900" dirty="0">
                <a:solidFill>
                  <a:schemeClr val="bg2">
                    <a:lumMod val="50000"/>
                  </a:schemeClr>
                </a:solidFill>
                <a:latin typeface="Abadi"/>
              </a:rPr>
              <a:t>use accuracy as the metric for model, get tuned hyperparameters for each type of algorithms</a:t>
            </a:r>
          </a:p>
          <a:p>
            <a:pPr>
              <a:lnSpc>
                <a:spcPct val="100000"/>
              </a:lnSpc>
              <a:spcBef>
                <a:spcPts val="800"/>
              </a:spcBef>
            </a:pPr>
            <a:r>
              <a:rPr lang="en-US" sz="2900" dirty="0">
                <a:solidFill>
                  <a:schemeClr val="bg2">
                    <a:lumMod val="50000"/>
                  </a:schemeClr>
                </a:solidFill>
                <a:latin typeface="Abadi"/>
              </a:rPr>
              <a:t>plot Confusion Matrix</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8120DBA8-5F70-4636-9DE2-B90AD7680008}"/>
              </a:ext>
            </a:extLst>
          </p:cNvPr>
          <p:cNvSpPr txBox="1">
            <a:spLocks/>
          </p:cNvSpPr>
          <p:nvPr/>
        </p:nvSpPr>
        <p:spPr>
          <a:xfrm>
            <a:off x="999067" y="5350933"/>
            <a:ext cx="10337344" cy="12315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10000"/>
              </a:lnSpc>
              <a:spcBef>
                <a:spcPts val="600"/>
              </a:spcBef>
              <a:buNone/>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0"/>
              </a:spcBef>
              <a:buNone/>
            </a:pPr>
            <a:r>
              <a:rPr lang="en-US" sz="1800"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https://github.com/tanuakozyrek/IBM_Data_Science_Capstone_SpaceX.git/</a:t>
            </a:r>
            <a:r>
              <a:rPr lang="en-US" sz="1800" dirty="0">
                <a:solidFill>
                  <a:srgbClr val="1C7DDB"/>
                </a:solidFill>
                <a:latin typeface="Abadi" panose="020B0604020104020204" pitchFamily="34" charset="0"/>
              </a:rPr>
              <a:t>m4_lab1_SpaceX_Machine Learning Prediction_Part_5.ipynb</a:t>
            </a:r>
          </a:p>
          <a:p>
            <a:pPr marL="0" indent="0">
              <a:lnSpc>
                <a:spcPct val="110000"/>
              </a:lnSpc>
              <a:spcBef>
                <a:spcPts val="600"/>
              </a:spcBef>
              <a:buNone/>
            </a:pPr>
            <a:endParaRPr lang="en-US" dirty="0">
              <a:solidFill>
                <a:srgbClr val="1C7DDB"/>
              </a:solidFill>
              <a:latin typeface="Abadi" panose="020B0604020104020204" pitchFamily="34" charset="0"/>
            </a:endParaRPr>
          </a:p>
        </p:txBody>
      </p:sp>
      <p:sp>
        <p:nvSpPr>
          <p:cNvPr id="9" name="Content Placeholder 4">
            <a:extLst>
              <a:ext uri="{FF2B5EF4-FFF2-40B4-BE49-F238E27FC236}">
                <a16:creationId xmlns:a16="http://schemas.microsoft.com/office/drawing/2014/main" id="{98EA975F-1EDC-46E1-B64F-A79A82921C4A}"/>
              </a:ext>
            </a:extLst>
          </p:cNvPr>
          <p:cNvSpPr txBox="1">
            <a:spLocks/>
          </p:cNvSpPr>
          <p:nvPr/>
        </p:nvSpPr>
        <p:spPr>
          <a:xfrm>
            <a:off x="999066" y="4610188"/>
            <a:ext cx="9702799" cy="7983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solidFill>
                  <a:schemeClr val="accent3">
                    <a:lumMod val="25000"/>
                  </a:schemeClr>
                </a:solidFill>
                <a:latin typeface="Abadi" panose="020B0604020104020204" pitchFamily="34" charset="0"/>
              </a:rPr>
              <a:t>Finding the best classification model:</a:t>
            </a:r>
          </a:p>
          <a:p>
            <a:pPr>
              <a:lnSpc>
                <a:spcPct val="100000"/>
              </a:lnSpc>
              <a:spcBef>
                <a:spcPts val="800"/>
              </a:spcBef>
            </a:pPr>
            <a:r>
              <a:rPr lang="en-US" sz="1800" dirty="0">
                <a:solidFill>
                  <a:schemeClr val="bg2">
                    <a:lumMod val="50000"/>
                  </a:schemeClr>
                </a:solidFill>
                <a:latin typeface="Abadi"/>
              </a:rPr>
              <a:t>The model with the best accuracy score wins the best performing model</a:t>
            </a:r>
          </a:p>
          <a:p>
            <a:pPr marL="0" indent="0">
              <a:buNone/>
            </a:pPr>
            <a:endParaRPr lang="en-US" dirty="0"/>
          </a:p>
        </p:txBody>
      </p:sp>
      <p:pic>
        <p:nvPicPr>
          <p:cNvPr id="10" name="Picture 9">
            <a:extLst>
              <a:ext uri="{FF2B5EF4-FFF2-40B4-BE49-F238E27FC236}">
                <a16:creationId xmlns:a16="http://schemas.microsoft.com/office/drawing/2014/main" id="{B5180B45-C410-4B6C-B217-99691F3F99F6}"/>
              </a:ext>
            </a:extLst>
          </p:cNvPr>
          <p:cNvPicPr>
            <a:picLocks noChangeAspect="1"/>
          </p:cNvPicPr>
          <p:nvPr/>
        </p:nvPicPr>
        <p:blipFill>
          <a:blip r:embed="rId4"/>
          <a:stretch>
            <a:fillRect/>
          </a:stretch>
        </p:blipFill>
        <p:spPr>
          <a:xfrm>
            <a:off x="6095997" y="1489868"/>
            <a:ext cx="5327701" cy="279308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1121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4759" y="1303320"/>
            <a:ext cx="9909507" cy="7723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more amount of flights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8A62917-6EB9-40C8-82B2-D0FCA0503935}"/>
              </a:ext>
            </a:extLst>
          </p:cNvPr>
          <p:cNvPicPr>
            <a:picLocks noChangeAspect="1"/>
          </p:cNvPicPr>
          <p:nvPr/>
        </p:nvPicPr>
        <p:blipFill>
          <a:blip r:embed="rId3"/>
          <a:stretch>
            <a:fillRect/>
          </a:stretch>
        </p:blipFill>
        <p:spPr>
          <a:xfrm>
            <a:off x="1615380" y="2132786"/>
            <a:ext cx="8961240" cy="41865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5CB06DE8-0433-4B9C-854B-7208D7FE4E8A}"/>
              </a:ext>
            </a:extLst>
          </p:cNvPr>
          <p:cNvPicPr>
            <a:picLocks noChangeAspect="1"/>
          </p:cNvPicPr>
          <p:nvPr/>
        </p:nvPicPr>
        <p:blipFill>
          <a:blip r:embed="rId3"/>
          <a:stretch>
            <a:fillRect/>
          </a:stretch>
        </p:blipFill>
        <p:spPr>
          <a:xfrm>
            <a:off x="1700001" y="2150534"/>
            <a:ext cx="8702436" cy="4105664"/>
          </a:xfrm>
          <a:prstGeom prst="rect">
            <a:avLst/>
          </a:prstGeom>
        </p:spPr>
      </p:pic>
      <p:pic>
        <p:nvPicPr>
          <p:cNvPr id="18" name="Picture 17">
            <a:extLst>
              <a:ext uri="{FF2B5EF4-FFF2-40B4-BE49-F238E27FC236}">
                <a16:creationId xmlns:a16="http://schemas.microsoft.com/office/drawing/2014/main" id="{32D98BA6-2B7D-4F71-99EC-1E2F7D189C0B}"/>
              </a:ext>
            </a:extLst>
          </p:cNvPr>
          <p:cNvPicPr>
            <a:picLocks noChangeAspect="1"/>
          </p:cNvPicPr>
          <p:nvPr/>
        </p:nvPicPr>
        <p:blipFill>
          <a:blip r:embed="rId4"/>
          <a:stretch>
            <a:fillRect/>
          </a:stretch>
        </p:blipFill>
        <p:spPr>
          <a:xfrm>
            <a:off x="5463321" y="5972298"/>
            <a:ext cx="2890588" cy="252000"/>
          </a:xfrm>
          <a:prstGeom prst="rect">
            <a:avLst/>
          </a:prstGeom>
        </p:spPr>
      </p:pic>
      <p:pic>
        <p:nvPicPr>
          <p:cNvPr id="19" name="Picture 18">
            <a:extLst>
              <a:ext uri="{FF2B5EF4-FFF2-40B4-BE49-F238E27FC236}">
                <a16:creationId xmlns:a16="http://schemas.microsoft.com/office/drawing/2014/main" id="{B3FD8848-E36D-4DF9-8085-3981C4A571E3}"/>
              </a:ext>
            </a:extLst>
          </p:cNvPr>
          <p:cNvPicPr>
            <a:picLocks noChangeAspect="1"/>
          </p:cNvPicPr>
          <p:nvPr/>
        </p:nvPicPr>
        <p:blipFill>
          <a:blip r:embed="rId5"/>
          <a:stretch>
            <a:fillRect/>
          </a:stretch>
        </p:blipFill>
        <p:spPr>
          <a:xfrm>
            <a:off x="5808293" y="5961665"/>
            <a:ext cx="1124522" cy="302291"/>
          </a:xfrm>
          <a:prstGeom prst="rect">
            <a:avLst/>
          </a:prstGeom>
        </p:spPr>
      </p:pic>
      <p:sp>
        <p:nvSpPr>
          <p:cNvPr id="20" name="Content Placeholder 2">
            <a:extLst>
              <a:ext uri="{FF2B5EF4-FFF2-40B4-BE49-F238E27FC236}">
                <a16:creationId xmlns:a16="http://schemas.microsoft.com/office/drawing/2014/main" id="{4E1F7B14-098C-4429-BC60-3D8C5D34E4E7}"/>
              </a:ext>
            </a:extLst>
          </p:cNvPr>
          <p:cNvSpPr txBox="1">
            <a:spLocks/>
          </p:cNvSpPr>
          <p:nvPr/>
        </p:nvSpPr>
        <p:spPr>
          <a:xfrm>
            <a:off x="944759" y="1303320"/>
            <a:ext cx="9960307" cy="77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D7A9E8F-CF02-4522-9C1F-46F1688D3185}"/>
              </a:ext>
            </a:extLst>
          </p:cNvPr>
          <p:cNvPicPr>
            <a:picLocks noChangeAspect="1"/>
          </p:cNvPicPr>
          <p:nvPr/>
        </p:nvPicPr>
        <p:blipFill>
          <a:blip r:embed="rId3"/>
          <a:stretch>
            <a:fillRect/>
          </a:stretch>
        </p:blipFill>
        <p:spPr>
          <a:xfrm>
            <a:off x="1921803" y="1896178"/>
            <a:ext cx="8348394" cy="4270772"/>
          </a:xfrm>
          <a:prstGeom prst="rect">
            <a:avLst/>
          </a:prstGeom>
        </p:spPr>
      </p:pic>
      <p:sp>
        <p:nvSpPr>
          <p:cNvPr id="7" name="Content Placeholder 2">
            <a:extLst>
              <a:ext uri="{FF2B5EF4-FFF2-40B4-BE49-F238E27FC236}">
                <a16:creationId xmlns:a16="http://schemas.microsoft.com/office/drawing/2014/main" id="{D50FCB78-1DFE-446A-8B9E-C813B8A01002}"/>
              </a:ext>
            </a:extLst>
          </p:cNvPr>
          <p:cNvSpPr txBox="1">
            <a:spLocks/>
          </p:cNvSpPr>
          <p:nvPr/>
        </p:nvSpPr>
        <p:spPr>
          <a:xfrm>
            <a:off x="944760" y="1303320"/>
            <a:ext cx="8961240" cy="772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Orbit GEO,HEO,SSO,ES-L1 has the best Success Rate.</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CD1D000-8E22-4CF4-A759-A2A95A59CAE1}"/>
              </a:ext>
            </a:extLst>
          </p:cNvPr>
          <p:cNvPicPr>
            <a:picLocks noChangeAspect="1"/>
          </p:cNvPicPr>
          <p:nvPr/>
        </p:nvPicPr>
        <p:blipFill>
          <a:blip r:embed="rId3"/>
          <a:stretch>
            <a:fillRect/>
          </a:stretch>
        </p:blipFill>
        <p:spPr>
          <a:xfrm>
            <a:off x="1633995" y="2218267"/>
            <a:ext cx="8924010" cy="4041816"/>
          </a:xfrm>
          <a:prstGeom prst="rect">
            <a:avLst/>
          </a:prstGeom>
        </p:spPr>
      </p:pic>
      <p:sp>
        <p:nvSpPr>
          <p:cNvPr id="7" name="Content Placeholder 2">
            <a:extLst>
              <a:ext uri="{FF2B5EF4-FFF2-40B4-BE49-F238E27FC236}">
                <a16:creationId xmlns:a16="http://schemas.microsoft.com/office/drawing/2014/main" id="{57975840-9901-4C34-AFE7-030427997508}"/>
              </a:ext>
            </a:extLst>
          </p:cNvPr>
          <p:cNvSpPr txBox="1">
            <a:spLocks/>
          </p:cNvSpPr>
          <p:nvPr/>
        </p:nvSpPr>
        <p:spPr>
          <a:xfrm>
            <a:off x="944759" y="1303320"/>
            <a:ext cx="10340851" cy="1168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LEO orbit's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DFC8255-9C62-4733-B35C-D737A50BC340}"/>
              </a:ext>
            </a:extLst>
          </p:cNvPr>
          <p:cNvPicPr>
            <a:picLocks noChangeAspect="1"/>
          </p:cNvPicPr>
          <p:nvPr/>
        </p:nvPicPr>
        <p:blipFill>
          <a:blip r:embed="rId3"/>
          <a:stretch>
            <a:fillRect/>
          </a:stretch>
        </p:blipFill>
        <p:spPr>
          <a:xfrm>
            <a:off x="1652165" y="2252965"/>
            <a:ext cx="8887669" cy="4066385"/>
          </a:xfrm>
          <a:prstGeom prst="rect">
            <a:avLst/>
          </a:prstGeom>
        </p:spPr>
      </p:pic>
      <p:sp>
        <p:nvSpPr>
          <p:cNvPr id="7" name="Content Placeholder 2">
            <a:extLst>
              <a:ext uri="{FF2B5EF4-FFF2-40B4-BE49-F238E27FC236}">
                <a16:creationId xmlns:a16="http://schemas.microsoft.com/office/drawing/2014/main" id="{3CBD242D-CAE9-4720-AFCA-04C19384E0C6}"/>
              </a:ext>
            </a:extLst>
          </p:cNvPr>
          <p:cNvSpPr txBox="1">
            <a:spLocks/>
          </p:cNvSpPr>
          <p:nvPr/>
        </p:nvSpPr>
        <p:spPr>
          <a:xfrm>
            <a:off x="944759" y="1303320"/>
            <a:ext cx="10340851" cy="1168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Heavy payloads have a negative influence on GTO orbits and positive on GTO and Polar LEO (ISS) orbits.</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FF438B98-8B53-4557-BEF4-AFCF0B1DA535}"/>
              </a:ext>
            </a:extLst>
          </p:cNvPr>
          <p:cNvSpPr txBox="1">
            <a:spLocks/>
          </p:cNvSpPr>
          <p:nvPr/>
        </p:nvSpPr>
        <p:spPr>
          <a:xfrm>
            <a:off x="1147960" y="1669838"/>
            <a:ext cx="2916040" cy="1905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Success Rate since 2013 kept on increasing till 2020.</a:t>
            </a:r>
          </a:p>
        </p:txBody>
      </p:sp>
      <p:pic>
        <p:nvPicPr>
          <p:cNvPr id="7" name="Picture 6">
            <a:extLst>
              <a:ext uri="{FF2B5EF4-FFF2-40B4-BE49-F238E27FC236}">
                <a16:creationId xmlns:a16="http://schemas.microsoft.com/office/drawing/2014/main" id="{9599C377-6F8E-4231-AE6E-F4F8D6579C7F}"/>
              </a:ext>
            </a:extLst>
          </p:cNvPr>
          <p:cNvPicPr>
            <a:picLocks noChangeAspect="1"/>
          </p:cNvPicPr>
          <p:nvPr/>
        </p:nvPicPr>
        <p:blipFill>
          <a:blip r:embed="rId3"/>
          <a:stretch>
            <a:fillRect/>
          </a:stretch>
        </p:blipFill>
        <p:spPr>
          <a:xfrm>
            <a:off x="4741241" y="1335065"/>
            <a:ext cx="6302799" cy="4676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9066" y="1453091"/>
            <a:ext cx="9431867" cy="7821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in the query means that it will only show Unique values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from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E79A786-B051-4FD9-90BA-E25301BFA3B5}"/>
              </a:ext>
            </a:extLst>
          </p:cNvPr>
          <p:cNvPicPr>
            <a:picLocks noChangeAspect="1"/>
          </p:cNvPicPr>
          <p:nvPr/>
        </p:nvPicPr>
        <p:blipFill>
          <a:blip r:embed="rId3"/>
          <a:stretch>
            <a:fillRect/>
          </a:stretch>
        </p:blipFill>
        <p:spPr>
          <a:xfrm>
            <a:off x="2773061" y="2235200"/>
            <a:ext cx="6645878" cy="372104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470025"/>
            <a:ext cx="9745663" cy="6805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LIKE 'CCA%' suggests that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name must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974B0DC5-0586-493B-8955-ACBE7CDE45E5}"/>
              </a:ext>
            </a:extLst>
          </p:cNvPr>
          <p:cNvPicPr>
            <a:picLocks noChangeAspect="1"/>
          </p:cNvPicPr>
          <p:nvPr/>
        </p:nvPicPr>
        <p:blipFill>
          <a:blip r:embed="rId3"/>
          <a:stretch>
            <a:fillRect/>
          </a:stretch>
        </p:blipFill>
        <p:spPr>
          <a:xfrm>
            <a:off x="1331025" y="2150533"/>
            <a:ext cx="10031757" cy="3759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453092"/>
            <a:ext cx="9953288" cy="10050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the NASA boosters was calculated using the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7C23008-E754-4252-B276-1D56F648F791}"/>
              </a:ext>
            </a:extLst>
          </p:cNvPr>
          <p:cNvPicPr>
            <a:picLocks noChangeAspect="1"/>
          </p:cNvPicPr>
          <p:nvPr/>
        </p:nvPicPr>
        <p:blipFill>
          <a:blip r:embed="rId3"/>
          <a:stretch>
            <a:fillRect/>
          </a:stretch>
        </p:blipFill>
        <p:spPr>
          <a:xfrm>
            <a:off x="1838324" y="2624667"/>
            <a:ext cx="8586598" cy="27802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1399AAE2-EB7F-4D83-9F9B-998F5712DDDE}"/>
              </a:ext>
            </a:extLst>
          </p:cNvPr>
          <p:cNvSpPr txBox="1">
            <a:spLocks/>
          </p:cNvSpPr>
          <p:nvPr/>
        </p:nvSpPr>
        <p:spPr>
          <a:xfrm>
            <a:off x="1154979" y="1453092"/>
            <a:ext cx="9953288" cy="1005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average</a:t>
            </a:r>
            <a:r>
              <a:rPr lang="en-US" dirty="0">
                <a:solidFill>
                  <a:schemeClr val="accent3">
                    <a:lumMod val="25000"/>
                  </a:schemeClr>
                </a:solidFill>
                <a:latin typeface="Abadi" panose="020B0604020104020204" pitchFamily="34" charset="0"/>
              </a:rPr>
              <a:t> payload </a:t>
            </a:r>
            <a:r>
              <a:rPr lang="en-US" sz="2200" dirty="0">
                <a:solidFill>
                  <a:schemeClr val="accent3">
                    <a:lumMod val="25000"/>
                  </a:schemeClr>
                </a:solidFill>
                <a:latin typeface="Abadi" panose="020B0604020104020204" pitchFamily="34" charset="0"/>
              </a:rPr>
              <a:t>mass </a:t>
            </a:r>
            <a:r>
              <a:rPr lang="en-US" dirty="0">
                <a:solidFill>
                  <a:schemeClr val="accent3">
                    <a:lumMod val="25000"/>
                  </a:schemeClr>
                </a:solidFill>
                <a:latin typeface="Abadi" panose="020B0604020104020204" pitchFamily="34" charset="0"/>
              </a:rPr>
              <a:t>carried </a:t>
            </a:r>
            <a:r>
              <a:rPr lang="en-US" sz="2200" dirty="0">
                <a:solidFill>
                  <a:schemeClr val="accent3">
                    <a:lumMod val="25000"/>
                  </a:schemeClr>
                </a:solidFill>
                <a:latin typeface="Abadi" panose="020B0604020104020204" pitchFamily="34" charset="0"/>
              </a:rPr>
              <a:t>by booster version F9 v1.1 </a:t>
            </a:r>
            <a:r>
              <a:rPr lang="en-US" dirty="0">
                <a:solidFill>
                  <a:schemeClr val="accent3">
                    <a:lumMod val="25000"/>
                  </a:schemeClr>
                </a:solidFill>
                <a:latin typeface="Abadi" panose="020B0604020104020204" pitchFamily="34" charset="0"/>
              </a:rPr>
              <a:t>was calculated using the avg() function.</a:t>
            </a:r>
          </a:p>
        </p:txBody>
      </p:sp>
      <p:pic>
        <p:nvPicPr>
          <p:cNvPr id="7" name="Picture 6">
            <a:extLst>
              <a:ext uri="{FF2B5EF4-FFF2-40B4-BE49-F238E27FC236}">
                <a16:creationId xmlns:a16="http://schemas.microsoft.com/office/drawing/2014/main" id="{A0FA883D-52ED-48F0-B260-E3E0956EE967}"/>
              </a:ext>
            </a:extLst>
          </p:cNvPr>
          <p:cNvPicPr>
            <a:picLocks noChangeAspect="1"/>
          </p:cNvPicPr>
          <p:nvPr/>
        </p:nvPicPr>
        <p:blipFill>
          <a:blip r:embed="rId3"/>
          <a:stretch>
            <a:fillRect/>
          </a:stretch>
        </p:blipFill>
        <p:spPr>
          <a:xfrm>
            <a:off x="1956068" y="2652625"/>
            <a:ext cx="8351110" cy="27522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905C481-0BC3-4A0A-A739-B968B31ACF2D}"/>
              </a:ext>
            </a:extLst>
          </p:cNvPr>
          <p:cNvPicPr>
            <a:picLocks noChangeAspect="1"/>
          </p:cNvPicPr>
          <p:nvPr/>
        </p:nvPicPr>
        <p:blipFill>
          <a:blip r:embed="rId3"/>
          <a:stretch>
            <a:fillRect/>
          </a:stretch>
        </p:blipFill>
        <p:spPr>
          <a:xfrm>
            <a:off x="1658560" y="2579857"/>
            <a:ext cx="9185449" cy="2825051"/>
          </a:xfrm>
          <a:prstGeom prst="rect">
            <a:avLst/>
          </a:prstGeom>
        </p:spPr>
      </p:pic>
      <p:sp>
        <p:nvSpPr>
          <p:cNvPr id="7" name="Content Placeholder 4">
            <a:extLst>
              <a:ext uri="{FF2B5EF4-FFF2-40B4-BE49-F238E27FC236}">
                <a16:creationId xmlns:a16="http://schemas.microsoft.com/office/drawing/2014/main" id="{C5FC21A3-0997-4CB4-B9B8-CBB464660C9C}"/>
              </a:ext>
            </a:extLst>
          </p:cNvPr>
          <p:cNvSpPr txBox="1">
            <a:spLocks/>
          </p:cNvSpPr>
          <p:nvPr/>
        </p:nvSpPr>
        <p:spPr>
          <a:xfrm>
            <a:off x="1154979" y="1453092"/>
            <a:ext cx="9953288" cy="1005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a:rPr>
              <a:t> date of the first successful landing outcome on ground pad </a:t>
            </a:r>
            <a:r>
              <a:rPr lang="en-US" dirty="0">
                <a:solidFill>
                  <a:schemeClr val="accent3">
                    <a:lumMod val="25000"/>
                  </a:schemeClr>
                </a:solidFill>
                <a:latin typeface="Abadi" panose="020B0604020104020204" pitchFamily="34" charset="0"/>
              </a:rPr>
              <a:t>was found using the min() function.</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339702"/>
            <a:ext cx="10098957" cy="482718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Summary of methodologies</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Data Collection through API</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Data Collection with Web Scraping</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Data Wrangling</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EDA with SQL</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EDA with Data Visualization</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Interactive map with Folium</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Machine Learning Prediction</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Dashboard with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Dash</a:t>
            </a:r>
          </a:p>
          <a:p>
            <a:pPr marL="685800" lvl="3">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dirty="0">
                <a:solidFill>
                  <a:schemeClr val="accent3">
                    <a:lumMod val="25000"/>
                  </a:schemeClr>
                </a:solidFill>
                <a:latin typeface="Abadi" panose="020B0604020104020204" pitchFamily="34" charset="0"/>
              </a:rPr>
              <a:t>Summary of all results</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EDA result</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Interactive analytics in screenshots</a:t>
            </a:r>
          </a:p>
          <a:p>
            <a:pPr lvl="1">
              <a:lnSpc>
                <a:spcPct val="100000"/>
              </a:lnSpc>
              <a:spcBef>
                <a:spcPts val="800"/>
              </a:spcBef>
              <a:buFont typeface="Wingdings" panose="05000000000000000000" pitchFamily="2" charset="2"/>
              <a:buChar char="ü"/>
            </a:pPr>
            <a:r>
              <a:rPr lang="en-US" sz="19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6F5D64B-38F7-45A8-8800-E7899E958798}"/>
              </a:ext>
            </a:extLst>
          </p:cNvPr>
          <p:cNvPicPr>
            <a:picLocks noChangeAspect="1"/>
          </p:cNvPicPr>
          <p:nvPr/>
        </p:nvPicPr>
        <p:blipFill>
          <a:blip r:embed="rId3"/>
          <a:stretch>
            <a:fillRect/>
          </a:stretch>
        </p:blipFill>
        <p:spPr>
          <a:xfrm>
            <a:off x="1772074" y="2458149"/>
            <a:ext cx="9146816" cy="3468518"/>
          </a:xfrm>
          <a:prstGeom prst="rect">
            <a:avLst/>
          </a:prstGeom>
        </p:spPr>
      </p:pic>
      <p:sp>
        <p:nvSpPr>
          <p:cNvPr id="7" name="Content Placeholder 4">
            <a:extLst>
              <a:ext uri="{FF2B5EF4-FFF2-40B4-BE49-F238E27FC236}">
                <a16:creationId xmlns:a16="http://schemas.microsoft.com/office/drawing/2014/main" id="{61C76E11-6BEB-472F-BFA6-4993AEBE6996}"/>
              </a:ext>
            </a:extLst>
          </p:cNvPr>
          <p:cNvSpPr txBox="1">
            <a:spLocks/>
          </p:cNvSpPr>
          <p:nvPr/>
        </p:nvSpPr>
        <p:spPr>
          <a:xfrm>
            <a:off x="1154979" y="1453092"/>
            <a:ext cx="9953288" cy="10050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List the names of boosters which have successfully landed on drone ship and had payload mass greater than 4000 but less than 6000 was found using the WHERE clause.</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4538FED2-4DF0-4399-9156-62B81463DFF9}"/>
              </a:ext>
            </a:extLst>
          </p:cNvPr>
          <p:cNvSpPr txBox="1">
            <a:spLocks/>
          </p:cNvSpPr>
          <p:nvPr/>
        </p:nvSpPr>
        <p:spPr>
          <a:xfrm>
            <a:off x="1154979" y="1453092"/>
            <a:ext cx="9953288" cy="1005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total number of successful and failure mission outcomes was found using the count() function and GROUP BY.</a:t>
            </a:r>
          </a:p>
        </p:txBody>
      </p:sp>
      <p:pic>
        <p:nvPicPr>
          <p:cNvPr id="7" name="Picture 6">
            <a:extLst>
              <a:ext uri="{FF2B5EF4-FFF2-40B4-BE49-F238E27FC236}">
                <a16:creationId xmlns:a16="http://schemas.microsoft.com/office/drawing/2014/main" id="{9EF93A7F-D0FB-493F-B0BE-CA7AADD5F588}"/>
              </a:ext>
            </a:extLst>
          </p:cNvPr>
          <p:cNvPicPr>
            <a:picLocks noChangeAspect="1"/>
          </p:cNvPicPr>
          <p:nvPr/>
        </p:nvPicPr>
        <p:blipFill>
          <a:blip r:embed="rId3"/>
          <a:stretch>
            <a:fillRect/>
          </a:stretch>
        </p:blipFill>
        <p:spPr>
          <a:xfrm>
            <a:off x="2768522" y="2302933"/>
            <a:ext cx="6262292" cy="37926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C816C329-355A-4070-B8B5-03D7C3E03508}"/>
              </a:ext>
            </a:extLst>
          </p:cNvPr>
          <p:cNvPicPr>
            <a:picLocks noChangeAspect="1"/>
          </p:cNvPicPr>
          <p:nvPr/>
        </p:nvPicPr>
        <p:blipFill>
          <a:blip r:embed="rId3"/>
          <a:stretch>
            <a:fillRect/>
          </a:stretch>
        </p:blipFill>
        <p:spPr>
          <a:xfrm>
            <a:off x="5085109" y="1386740"/>
            <a:ext cx="6706132" cy="4932610"/>
          </a:xfrm>
          <a:prstGeom prst="rect">
            <a:avLst/>
          </a:prstGeom>
        </p:spPr>
      </p:pic>
      <p:sp>
        <p:nvSpPr>
          <p:cNvPr id="8" name="Content Placeholder 4">
            <a:extLst>
              <a:ext uri="{FF2B5EF4-FFF2-40B4-BE49-F238E27FC236}">
                <a16:creationId xmlns:a16="http://schemas.microsoft.com/office/drawing/2014/main" id="{BB51EF4E-DEF2-4953-8E89-79BD409A4A4C}"/>
              </a:ext>
            </a:extLst>
          </p:cNvPr>
          <p:cNvSpPr txBox="1">
            <a:spLocks/>
          </p:cNvSpPr>
          <p:nvPr/>
        </p:nvSpPr>
        <p:spPr>
          <a:xfrm>
            <a:off x="592667" y="2002141"/>
            <a:ext cx="3928533" cy="3626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List the names of boosters which have </a:t>
            </a:r>
            <a:r>
              <a:rPr lang="en-US" sz="2200" dirty="0">
                <a:solidFill>
                  <a:schemeClr val="accent3">
                    <a:lumMod val="25000"/>
                  </a:schemeClr>
                </a:solidFill>
                <a:latin typeface="Abadi" panose="020B0604020104020204" pitchFamily="34" charset="0"/>
              </a:rPr>
              <a:t>carried the maximum payload mass</a:t>
            </a:r>
            <a:r>
              <a:rPr lang="en-US" dirty="0">
                <a:solidFill>
                  <a:schemeClr val="accent3">
                    <a:lumMod val="25000"/>
                  </a:schemeClr>
                </a:solidFill>
                <a:latin typeface="Abadi" panose="020B0604020104020204" pitchFamily="34" charset="0"/>
              </a:rPr>
              <a:t> was found using the WHERE clause and subquery.</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2CE13F8C-1FFF-4E9D-8B06-24ED6D1EE566}"/>
              </a:ext>
            </a:extLst>
          </p:cNvPr>
          <p:cNvSpPr txBox="1">
            <a:spLocks/>
          </p:cNvSpPr>
          <p:nvPr/>
        </p:nvSpPr>
        <p:spPr>
          <a:xfrm>
            <a:off x="1154979" y="1453092"/>
            <a:ext cx="9953288" cy="10050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List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r>
              <a:rPr lang="en-US" dirty="0">
                <a:solidFill>
                  <a:schemeClr val="accent3">
                    <a:lumMod val="25000"/>
                  </a:schemeClr>
                </a:solidFill>
                <a:latin typeface="Abadi" panose="020B0604020104020204" pitchFamily="34" charset="0"/>
              </a:rPr>
              <a:t> was found using the WHERE clause and </a:t>
            </a:r>
            <a:r>
              <a:rPr lang="en-US" dirty="0" err="1">
                <a:solidFill>
                  <a:schemeClr val="accent3">
                    <a:lumMod val="25000"/>
                  </a:schemeClr>
                </a:solidFill>
                <a:latin typeface="Abadi" panose="020B0604020104020204" pitchFamily="34" charset="0"/>
              </a:rPr>
              <a:t>strftime</a:t>
            </a:r>
            <a:r>
              <a:rPr lang="en-US" dirty="0">
                <a:solidFill>
                  <a:schemeClr val="accent3">
                    <a:lumMod val="25000"/>
                  </a:schemeClr>
                </a:solidFill>
                <a:latin typeface="Abadi" panose="020B0604020104020204" pitchFamily="34" charset="0"/>
              </a:rPr>
              <a:t>(‘%Y', DATE) function.</a:t>
            </a:r>
          </a:p>
        </p:txBody>
      </p:sp>
      <p:pic>
        <p:nvPicPr>
          <p:cNvPr id="7" name="Picture 6">
            <a:extLst>
              <a:ext uri="{FF2B5EF4-FFF2-40B4-BE49-F238E27FC236}">
                <a16:creationId xmlns:a16="http://schemas.microsoft.com/office/drawing/2014/main" id="{1FF7372F-36D2-4805-8758-FB9816A30599}"/>
              </a:ext>
            </a:extLst>
          </p:cNvPr>
          <p:cNvPicPr>
            <a:picLocks noChangeAspect="1"/>
          </p:cNvPicPr>
          <p:nvPr/>
        </p:nvPicPr>
        <p:blipFill>
          <a:blip r:embed="rId3"/>
          <a:stretch>
            <a:fillRect/>
          </a:stretch>
        </p:blipFill>
        <p:spPr>
          <a:xfrm>
            <a:off x="2338968" y="2487207"/>
            <a:ext cx="7514063" cy="380994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1DAA0155-9281-480B-8560-4E367313C398}"/>
              </a:ext>
            </a:extLst>
          </p:cNvPr>
          <p:cNvSpPr txBox="1">
            <a:spLocks/>
          </p:cNvSpPr>
          <p:nvPr/>
        </p:nvSpPr>
        <p:spPr>
          <a:xfrm>
            <a:off x="1154979" y="1453092"/>
            <a:ext cx="3552488"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was found using </a:t>
            </a:r>
            <a:r>
              <a:rPr lang="en-US" sz="2200" dirty="0">
                <a:solidFill>
                  <a:schemeClr val="accent3">
                    <a:lumMod val="25000"/>
                  </a:schemeClr>
                </a:solidFill>
                <a:latin typeface="Abadi"/>
              </a:rPr>
              <a:t>a combinations of the</a:t>
            </a:r>
            <a:r>
              <a:rPr lang="en-US" dirty="0">
                <a:solidFill>
                  <a:schemeClr val="accent3">
                    <a:lumMod val="25000"/>
                  </a:schemeClr>
                </a:solidFill>
                <a:latin typeface="Abadi" panose="020B0604020104020204" pitchFamily="34" charset="0"/>
              </a:rPr>
              <a:t> count() function, the WHERE clause, GROUP BY and ORDER BY DESC.</a:t>
            </a:r>
          </a:p>
        </p:txBody>
      </p:sp>
      <p:pic>
        <p:nvPicPr>
          <p:cNvPr id="7" name="Picture 6">
            <a:extLst>
              <a:ext uri="{FF2B5EF4-FFF2-40B4-BE49-F238E27FC236}">
                <a16:creationId xmlns:a16="http://schemas.microsoft.com/office/drawing/2014/main" id="{7FD5F3ED-B7CB-4FF1-9B22-52150C2F9630}"/>
              </a:ext>
            </a:extLst>
          </p:cNvPr>
          <p:cNvPicPr>
            <a:picLocks noChangeAspect="1"/>
          </p:cNvPicPr>
          <p:nvPr/>
        </p:nvPicPr>
        <p:blipFill>
          <a:blip r:embed="rId3"/>
          <a:stretch>
            <a:fillRect/>
          </a:stretch>
        </p:blipFill>
        <p:spPr>
          <a:xfrm>
            <a:off x="4890074" y="1453092"/>
            <a:ext cx="6395537" cy="45751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4C40ACC0-09EB-4336-9A38-4D5107E32848}"/>
              </a:ext>
            </a:extLst>
          </p:cNvPr>
          <p:cNvPicPr>
            <a:picLocks noChangeAspect="1"/>
          </p:cNvPicPr>
          <p:nvPr/>
        </p:nvPicPr>
        <p:blipFill>
          <a:blip r:embed="rId3"/>
          <a:stretch>
            <a:fillRect/>
          </a:stretch>
        </p:blipFill>
        <p:spPr>
          <a:xfrm>
            <a:off x="1257527" y="1415033"/>
            <a:ext cx="10069581" cy="45179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Picture 6">
            <a:extLst>
              <a:ext uri="{FF2B5EF4-FFF2-40B4-BE49-F238E27FC236}">
                <a16:creationId xmlns:a16="http://schemas.microsoft.com/office/drawing/2014/main" id="{27300227-ECFC-43AA-A4E3-BFD3D1F24989}"/>
              </a:ext>
            </a:extLst>
          </p:cNvPr>
          <p:cNvPicPr>
            <a:picLocks noChangeAspect="1"/>
          </p:cNvPicPr>
          <p:nvPr/>
        </p:nvPicPr>
        <p:blipFill>
          <a:blip r:embed="rId3"/>
          <a:stretch>
            <a:fillRect/>
          </a:stretch>
        </p:blipFill>
        <p:spPr>
          <a:xfrm>
            <a:off x="4036494" y="1928693"/>
            <a:ext cx="2981656" cy="1757791"/>
          </a:xfrm>
          <a:prstGeom prst="rect">
            <a:avLst/>
          </a:prstGeom>
        </p:spPr>
      </p:pic>
      <p:pic>
        <p:nvPicPr>
          <p:cNvPr id="10" name="Picture 9">
            <a:extLst>
              <a:ext uri="{FF2B5EF4-FFF2-40B4-BE49-F238E27FC236}">
                <a16:creationId xmlns:a16="http://schemas.microsoft.com/office/drawing/2014/main" id="{8987E05F-F879-4805-85F4-A7EAEDF20FCF}"/>
              </a:ext>
            </a:extLst>
          </p:cNvPr>
          <p:cNvPicPr>
            <a:picLocks noChangeAspect="1"/>
          </p:cNvPicPr>
          <p:nvPr/>
        </p:nvPicPr>
        <p:blipFill>
          <a:blip r:embed="rId4"/>
          <a:stretch>
            <a:fillRect/>
          </a:stretch>
        </p:blipFill>
        <p:spPr>
          <a:xfrm>
            <a:off x="4058520" y="3888728"/>
            <a:ext cx="2959630" cy="2099530"/>
          </a:xfrm>
          <a:prstGeom prst="rect">
            <a:avLst/>
          </a:prstGeom>
        </p:spPr>
      </p:pic>
      <p:sp>
        <p:nvSpPr>
          <p:cNvPr id="11" name="Content Placeholder 4">
            <a:extLst>
              <a:ext uri="{FF2B5EF4-FFF2-40B4-BE49-F238E27FC236}">
                <a16:creationId xmlns:a16="http://schemas.microsoft.com/office/drawing/2014/main" id="{7A93362A-7F52-4E45-AB41-6E223DCF7229}"/>
              </a:ext>
            </a:extLst>
          </p:cNvPr>
          <p:cNvSpPr txBox="1">
            <a:spLocks/>
          </p:cNvSpPr>
          <p:nvPr/>
        </p:nvSpPr>
        <p:spPr>
          <a:xfrm>
            <a:off x="1128622" y="2251648"/>
            <a:ext cx="2698311" cy="3274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b="1" dirty="0">
                <a:solidFill>
                  <a:srgbClr val="00B050"/>
                </a:solidFill>
                <a:latin typeface="Abadi" panose="020B0604020104020204" pitchFamily="34" charset="0"/>
              </a:rPr>
              <a:t>Green Markers </a:t>
            </a:r>
            <a:r>
              <a:rPr lang="en-US" dirty="0">
                <a:solidFill>
                  <a:schemeClr val="accent3">
                    <a:lumMod val="25000"/>
                  </a:schemeClr>
                </a:solidFill>
                <a:latin typeface="Abadi" panose="020B0604020104020204" pitchFamily="34" charset="0"/>
              </a:rPr>
              <a:t>show Successful Launches and </a:t>
            </a:r>
            <a:r>
              <a:rPr lang="en-US" dirty="0">
                <a:solidFill>
                  <a:srgbClr val="C00000"/>
                </a:solidFill>
                <a:latin typeface="Abadi" panose="020B0604020104020204" pitchFamily="34" charset="0"/>
              </a:rPr>
              <a:t>Red Markers </a:t>
            </a:r>
            <a:r>
              <a:rPr lang="en-US" dirty="0">
                <a:solidFill>
                  <a:schemeClr val="accent3">
                    <a:lumMod val="25000"/>
                  </a:schemeClr>
                </a:solidFill>
                <a:latin typeface="Abadi" panose="020B0604020104020204" pitchFamily="34" charset="0"/>
              </a:rPr>
              <a:t>show Failures.</a:t>
            </a:r>
          </a:p>
        </p:txBody>
      </p:sp>
      <p:pic>
        <p:nvPicPr>
          <p:cNvPr id="13" name="Picture 12">
            <a:extLst>
              <a:ext uri="{FF2B5EF4-FFF2-40B4-BE49-F238E27FC236}">
                <a16:creationId xmlns:a16="http://schemas.microsoft.com/office/drawing/2014/main" id="{B6C64066-115B-44AE-A5AF-EC91F506C98D}"/>
              </a:ext>
            </a:extLst>
          </p:cNvPr>
          <p:cNvPicPr>
            <a:picLocks noChangeAspect="1"/>
          </p:cNvPicPr>
          <p:nvPr/>
        </p:nvPicPr>
        <p:blipFill>
          <a:blip r:embed="rId5"/>
          <a:stretch>
            <a:fillRect/>
          </a:stretch>
        </p:blipFill>
        <p:spPr>
          <a:xfrm>
            <a:off x="7296834" y="1928693"/>
            <a:ext cx="4209366" cy="405956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Picture 6">
            <a:extLst>
              <a:ext uri="{FF2B5EF4-FFF2-40B4-BE49-F238E27FC236}">
                <a16:creationId xmlns:a16="http://schemas.microsoft.com/office/drawing/2014/main" id="{9632ADDC-DD66-4D89-BA28-2865E2318078}"/>
              </a:ext>
            </a:extLst>
          </p:cNvPr>
          <p:cNvPicPr>
            <a:picLocks noChangeAspect="1"/>
          </p:cNvPicPr>
          <p:nvPr/>
        </p:nvPicPr>
        <p:blipFill>
          <a:blip r:embed="rId3"/>
          <a:stretch>
            <a:fillRect/>
          </a:stretch>
        </p:blipFill>
        <p:spPr>
          <a:xfrm>
            <a:off x="2414181" y="2232555"/>
            <a:ext cx="8230749" cy="4086795"/>
          </a:xfrm>
          <a:prstGeom prst="rect">
            <a:avLst/>
          </a:prstGeom>
        </p:spPr>
      </p:pic>
      <p:sp>
        <p:nvSpPr>
          <p:cNvPr id="11" name="Content Placeholder 4">
            <a:extLst>
              <a:ext uri="{FF2B5EF4-FFF2-40B4-BE49-F238E27FC236}">
                <a16:creationId xmlns:a16="http://schemas.microsoft.com/office/drawing/2014/main" id="{32FB8ECD-0F31-42D9-A1A9-AA1F0B652FC5}"/>
              </a:ext>
            </a:extLst>
          </p:cNvPr>
          <p:cNvSpPr txBox="1">
            <a:spLocks/>
          </p:cNvSpPr>
          <p:nvPr/>
        </p:nvSpPr>
        <p:spPr>
          <a:xfrm>
            <a:off x="1552912" y="1515586"/>
            <a:ext cx="9953288" cy="7169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The </a:t>
            </a:r>
            <a:r>
              <a:rPr lang="en-US" sz="2200" dirty="0">
                <a:solidFill>
                  <a:schemeClr val="accent3">
                    <a:lumMod val="25000"/>
                  </a:schemeClr>
                </a:solidFill>
                <a:latin typeface="Abadi"/>
              </a:rPr>
              <a:t>launch site with distance to nearest city, railway, highway (distance was calculated and lines were drawn using </a:t>
            </a:r>
            <a:r>
              <a:rPr lang="en-US" sz="2200" dirty="0" err="1">
                <a:solidFill>
                  <a:schemeClr val="accent3">
                    <a:lumMod val="25000"/>
                  </a:schemeClr>
                </a:solidFill>
                <a:latin typeface="Abadi"/>
              </a:rPr>
              <a:t>PolyLine</a:t>
            </a:r>
            <a:r>
              <a:rPr lang="en-US" sz="2200" dirty="0">
                <a:solidFill>
                  <a:schemeClr val="accent3">
                    <a:lumMod val="25000"/>
                  </a:schemeClr>
                </a:solidFill>
                <a:latin typeface="Abadi"/>
              </a:rPr>
              <a:t>)</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984444"/>
            <a:ext cx="9576782" cy="41248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lgn="just">
              <a:spcBef>
                <a:spcPts val="1400"/>
              </a:spcBef>
              <a:buNone/>
            </a:pPr>
            <a:endParaRPr lang="en-US" sz="16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Problems you want to find answers</a:t>
            </a:r>
          </a:p>
          <a:p>
            <a:pPr algn="just">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influences if the rocket will land successfully?</a:t>
            </a:r>
          </a:p>
          <a:p>
            <a:pPr algn="just">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algn="just">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4534" y="1399125"/>
            <a:ext cx="10007599" cy="17811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showing that KSC LC-39A has the most Success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pic>
        <p:nvPicPr>
          <p:cNvPr id="4" name="Picture 3">
            <a:extLst>
              <a:ext uri="{FF2B5EF4-FFF2-40B4-BE49-F238E27FC236}">
                <a16:creationId xmlns:a16="http://schemas.microsoft.com/office/drawing/2014/main" id="{1C9FF985-47BD-4FA1-9145-10912B34C8E4}"/>
              </a:ext>
            </a:extLst>
          </p:cNvPr>
          <p:cNvPicPr>
            <a:picLocks noChangeAspect="1"/>
          </p:cNvPicPr>
          <p:nvPr/>
        </p:nvPicPr>
        <p:blipFill>
          <a:blip r:embed="rId3"/>
          <a:stretch>
            <a:fillRect/>
          </a:stretch>
        </p:blipFill>
        <p:spPr>
          <a:xfrm>
            <a:off x="2345884" y="2086513"/>
            <a:ext cx="7363853" cy="40296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7467" y="1643069"/>
            <a:ext cx="10955867" cy="901432"/>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Scatter plot shows </a:t>
            </a:r>
            <a:r>
              <a:rPr lang="en-US" sz="2200" dirty="0">
                <a:solidFill>
                  <a:schemeClr val="accent3">
                    <a:lumMod val="25000"/>
                  </a:schemeClr>
                </a:solidFill>
                <a:latin typeface="Abadi" panose="020B0604020104020204" pitchFamily="34" charset="0"/>
              </a:rPr>
              <a:t>Payload vs. Launch Outcome for all sites, with different payload selected in the range slider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97467" y="381000"/>
            <a:ext cx="10388144" cy="90143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 with different payload selected in the range slider</a:t>
            </a:r>
          </a:p>
        </p:txBody>
      </p:sp>
      <p:pic>
        <p:nvPicPr>
          <p:cNvPr id="7" name="Picture 6">
            <a:extLst>
              <a:ext uri="{FF2B5EF4-FFF2-40B4-BE49-F238E27FC236}">
                <a16:creationId xmlns:a16="http://schemas.microsoft.com/office/drawing/2014/main" id="{8BD79889-1CFE-4BBD-A8A2-D56DA71683AC}"/>
              </a:ext>
            </a:extLst>
          </p:cNvPr>
          <p:cNvPicPr>
            <a:picLocks noChangeAspect="1"/>
          </p:cNvPicPr>
          <p:nvPr/>
        </p:nvPicPr>
        <p:blipFill>
          <a:blip r:embed="rId3"/>
          <a:stretch>
            <a:fillRect/>
          </a:stretch>
        </p:blipFill>
        <p:spPr>
          <a:xfrm>
            <a:off x="897467" y="2764165"/>
            <a:ext cx="10556483" cy="309866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1985"/>
            <a:ext cx="5681589" cy="79443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a:t>
            </a:r>
            <a:r>
              <a:rPr lang="en-US" sz="2200" dirty="0">
                <a:latin typeface="Abadi" panose="020B0604020104020204" pitchFamily="34" charset="0"/>
              </a:rPr>
              <a:t>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960ADDAF-4D2E-4973-A383-FE43245AE073}"/>
              </a:ext>
            </a:extLst>
          </p:cNvPr>
          <p:cNvPicPr>
            <a:picLocks noChangeAspect="1"/>
          </p:cNvPicPr>
          <p:nvPr/>
        </p:nvPicPr>
        <p:blipFill>
          <a:blip r:embed="rId3"/>
          <a:stretch>
            <a:fillRect/>
          </a:stretch>
        </p:blipFill>
        <p:spPr>
          <a:xfrm>
            <a:off x="6712974" y="3996864"/>
            <a:ext cx="4793226" cy="2493850"/>
          </a:xfrm>
          <a:prstGeom prst="rect">
            <a:avLst/>
          </a:prstGeom>
        </p:spPr>
      </p:pic>
      <p:pic>
        <p:nvPicPr>
          <p:cNvPr id="15" name="Picture 14">
            <a:extLst>
              <a:ext uri="{FF2B5EF4-FFF2-40B4-BE49-F238E27FC236}">
                <a16:creationId xmlns:a16="http://schemas.microsoft.com/office/drawing/2014/main" id="{7E3F7515-1A62-4BCB-BCBC-3FCAE98B4295}"/>
              </a:ext>
            </a:extLst>
          </p:cNvPr>
          <p:cNvPicPr>
            <a:picLocks noChangeAspect="1"/>
          </p:cNvPicPr>
          <p:nvPr/>
        </p:nvPicPr>
        <p:blipFill>
          <a:blip r:embed="rId4"/>
          <a:stretch>
            <a:fillRect/>
          </a:stretch>
        </p:blipFill>
        <p:spPr>
          <a:xfrm>
            <a:off x="1024467" y="2119619"/>
            <a:ext cx="4953000" cy="4199731"/>
          </a:xfrm>
          <a:prstGeom prst="rect">
            <a:avLst/>
          </a:prstGeom>
        </p:spPr>
      </p:pic>
      <p:pic>
        <p:nvPicPr>
          <p:cNvPr id="17" name="Picture 16">
            <a:extLst>
              <a:ext uri="{FF2B5EF4-FFF2-40B4-BE49-F238E27FC236}">
                <a16:creationId xmlns:a16="http://schemas.microsoft.com/office/drawing/2014/main" id="{68839036-970F-4526-AC5C-5BA019AE862F}"/>
              </a:ext>
            </a:extLst>
          </p:cNvPr>
          <p:cNvPicPr>
            <a:picLocks noChangeAspect="1"/>
          </p:cNvPicPr>
          <p:nvPr/>
        </p:nvPicPr>
        <p:blipFill>
          <a:blip r:embed="rId5"/>
          <a:stretch>
            <a:fillRect/>
          </a:stretch>
        </p:blipFill>
        <p:spPr>
          <a:xfrm>
            <a:off x="6670916" y="1332640"/>
            <a:ext cx="4835283" cy="25349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48266" y="1598612"/>
            <a:ext cx="5266267" cy="2566988"/>
          </a:xfrm>
          <a:prstGeom prst="rect">
            <a:avLst/>
          </a:prstGeom>
        </p:spPr>
        <p:txBody>
          <a:bodyPr>
            <a:normAutofit fontScale="77500" lnSpcReduction="2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The confusion matrix of the best performing model -</a:t>
            </a:r>
            <a:r>
              <a:rPr lang="en-US" sz="2800" dirty="0">
                <a:latin typeface="Abadi" panose="020B0604020104020204" pitchFamily="34" charset="0"/>
              </a:rPr>
              <a:t> decision tree.</a:t>
            </a:r>
          </a:p>
          <a:p>
            <a:pPr marL="0" indent="0">
              <a:lnSpc>
                <a:spcPct val="100000"/>
              </a:lnSpc>
              <a:spcBef>
                <a:spcPts val="600"/>
              </a:spcBef>
              <a:buNone/>
            </a:pPr>
            <a:r>
              <a:rPr lang="en-US" sz="2300" dirty="0">
                <a:solidFill>
                  <a:schemeClr val="accent3">
                    <a:lumMod val="25000"/>
                  </a:schemeClr>
                </a:solidFill>
                <a:latin typeface="Abadi" panose="020B0604020104020204" pitchFamily="34" charset="0"/>
              </a:rPr>
              <a:t>The model decision tree can distinguish between the different classes. We see that the problem is false positives:</a:t>
            </a:r>
          </a:p>
          <a:p>
            <a:pPr>
              <a:lnSpc>
                <a:spcPct val="100000"/>
              </a:lnSpc>
              <a:spcBef>
                <a:spcPts val="600"/>
              </a:spcBef>
              <a:buFont typeface="Wingdings" panose="05000000000000000000" pitchFamily="2" charset="2"/>
              <a:buChar char="ü"/>
            </a:pPr>
            <a:r>
              <a:rPr lang="en-US" sz="2300" dirty="0">
                <a:solidFill>
                  <a:schemeClr val="accent3">
                    <a:lumMod val="25000"/>
                  </a:schemeClr>
                </a:solidFill>
                <a:latin typeface="Abadi" panose="020B0604020104020204" pitchFamily="34" charset="0"/>
              </a:rPr>
              <a:t>True </a:t>
            </a:r>
            <a:r>
              <a:rPr lang="en-US" sz="2300" dirty="0" err="1">
                <a:solidFill>
                  <a:schemeClr val="accent3">
                    <a:lumMod val="25000"/>
                  </a:schemeClr>
                </a:solidFill>
                <a:latin typeface="Abadi" panose="020B0604020104020204" pitchFamily="34" charset="0"/>
              </a:rPr>
              <a:t>Postive</a:t>
            </a:r>
            <a:r>
              <a:rPr lang="en-US" sz="2300" dirty="0">
                <a:solidFill>
                  <a:schemeClr val="accent3">
                    <a:lumMod val="25000"/>
                  </a:schemeClr>
                </a:solidFill>
                <a:latin typeface="Abadi" panose="020B0604020104020204" pitchFamily="34" charset="0"/>
              </a:rPr>
              <a:t> - 12 (True label is landed, Predicted label is also landed)</a:t>
            </a:r>
          </a:p>
          <a:p>
            <a:pPr>
              <a:lnSpc>
                <a:spcPct val="100000"/>
              </a:lnSpc>
              <a:spcBef>
                <a:spcPts val="600"/>
              </a:spcBef>
              <a:buFont typeface="Wingdings" panose="05000000000000000000" pitchFamily="2" charset="2"/>
              <a:buChar char="ü"/>
            </a:pPr>
            <a:r>
              <a:rPr lang="en-US" sz="2300" dirty="0">
                <a:solidFill>
                  <a:schemeClr val="accent3">
                    <a:lumMod val="25000"/>
                  </a:schemeClr>
                </a:solidFill>
                <a:latin typeface="Abadi" panose="020B0604020104020204" pitchFamily="34" charset="0"/>
              </a:rPr>
              <a:t>False </a:t>
            </a:r>
            <a:r>
              <a:rPr lang="en-US" sz="2300" dirty="0" err="1">
                <a:solidFill>
                  <a:schemeClr val="accent3">
                    <a:lumMod val="25000"/>
                  </a:schemeClr>
                </a:solidFill>
                <a:latin typeface="Abadi" panose="020B0604020104020204" pitchFamily="34" charset="0"/>
              </a:rPr>
              <a:t>Postive</a:t>
            </a:r>
            <a:r>
              <a:rPr lang="en-US" sz="2300" dirty="0">
                <a:solidFill>
                  <a:schemeClr val="accent3">
                    <a:lumMod val="25000"/>
                  </a:schemeClr>
                </a:solidFill>
                <a:latin typeface="Abadi" panose="020B0604020104020204" pitchFamily="34" charset="0"/>
              </a:rPr>
              <a:t> - 3 (True label is not landed, Predicted label is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F011C28-424A-4224-9B76-F8B1E2958425}"/>
              </a:ext>
            </a:extLst>
          </p:cNvPr>
          <p:cNvPicPr>
            <a:picLocks noChangeAspect="1"/>
          </p:cNvPicPr>
          <p:nvPr/>
        </p:nvPicPr>
        <p:blipFill>
          <a:blip r:embed="rId3"/>
          <a:stretch>
            <a:fillRect/>
          </a:stretch>
        </p:blipFill>
        <p:spPr>
          <a:xfrm>
            <a:off x="6364720" y="1557868"/>
            <a:ext cx="5110405" cy="4301066"/>
          </a:xfrm>
          <a:prstGeom prst="rect">
            <a:avLst/>
          </a:prstGeom>
        </p:spPr>
      </p:pic>
      <p:pic>
        <p:nvPicPr>
          <p:cNvPr id="7" name="Picture 6">
            <a:extLst>
              <a:ext uri="{FF2B5EF4-FFF2-40B4-BE49-F238E27FC236}">
                <a16:creationId xmlns:a16="http://schemas.microsoft.com/office/drawing/2014/main" id="{61D7D08B-F805-4EB8-9207-81D37B50C6BD}"/>
              </a:ext>
            </a:extLst>
          </p:cNvPr>
          <p:cNvPicPr>
            <a:picLocks noChangeAspect="1"/>
          </p:cNvPicPr>
          <p:nvPr/>
        </p:nvPicPr>
        <p:blipFill>
          <a:blip r:embed="rId4"/>
          <a:stretch>
            <a:fillRect/>
          </a:stretch>
        </p:blipFill>
        <p:spPr>
          <a:xfrm>
            <a:off x="1074974" y="3950526"/>
            <a:ext cx="2794292" cy="23688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51467" y="1620838"/>
            <a:ext cx="10134144" cy="4351337"/>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payload is the most important factor in determining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payload lets us know which booster version will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a:t>
            </a:r>
            <a:r>
              <a:rPr lang="en-US" dirty="0">
                <a:solidFill>
                  <a:schemeClr val="accent3">
                    <a:lumMod val="25000"/>
                  </a:schemeClr>
                </a:solidFill>
                <a:latin typeface="Abadi" panose="020B0604020104020204" pitchFamily="34" charset="0"/>
              </a:rPr>
              <a:t>Success Rate</a:t>
            </a:r>
          </a:p>
          <a:p>
            <a:pPr>
              <a:lnSpc>
                <a:spcPct val="100000"/>
              </a:lnSpc>
              <a:spcBef>
                <a:spcPts val="1400"/>
              </a:spcBef>
            </a:pPr>
            <a:r>
              <a:rPr lang="en-US" dirty="0">
                <a:solidFill>
                  <a:schemeClr val="accent3">
                    <a:lumMod val="25000"/>
                  </a:schemeClr>
                </a:solidFill>
                <a:latin typeface="Abadi" panose="020B0604020104020204" pitchFamily="34" charset="0"/>
              </a:rPr>
              <a:t>The Tree Classifier Algorithm is the best for Machine Learning for this dataset</a:t>
            </a:r>
          </a:p>
          <a:p>
            <a:pPr>
              <a:lnSpc>
                <a:spcPct val="100000"/>
              </a:lnSpc>
              <a:spcBef>
                <a:spcPts val="1400"/>
              </a:spcBef>
            </a:pPr>
            <a:r>
              <a:rPr lang="en-US" dirty="0">
                <a:solidFill>
                  <a:schemeClr val="accent3">
                    <a:lumMod val="25000"/>
                  </a:schemeClr>
                </a:solidFill>
                <a:latin typeface="Abadi" panose="020B0604020104020204" pitchFamily="34" charset="0"/>
              </a:rPr>
              <a:t>There higher success rate brings down SpaceX’s overall cost per launch because they can reuse their first stage.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rtlCol="0">
            <a:spAutoFit/>
          </a:bodyPr>
          <a:lstStyle/>
          <a:p>
            <a:r>
              <a:rPr lang="en-US"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43591" y="1580809"/>
            <a:ext cx="10104817" cy="48961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ü"/>
            </a:pPr>
            <a:r>
              <a:rPr lang="en-US" sz="7200" dirty="0">
                <a:solidFill>
                  <a:schemeClr val="bg2">
                    <a:lumMod val="50000"/>
                  </a:schemeClr>
                </a:solidFill>
                <a:latin typeface="Abadi"/>
              </a:rPr>
              <a:t>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ü"/>
            </a:pPr>
            <a:r>
              <a:rPr lang="en-US" sz="7200" dirty="0">
                <a:solidFill>
                  <a:schemeClr val="bg2">
                    <a:lumMod val="50000"/>
                  </a:schemeClr>
                </a:solidFill>
                <a:latin typeface="Abadi"/>
              </a:rPr>
              <a:t>was processed One Hot Encoding data fields for Machine Learning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ü"/>
            </a:pPr>
            <a:r>
              <a:rPr lang="en-US" sz="72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6000" y="2072217"/>
            <a:ext cx="9466263" cy="3806825"/>
          </a:xfrm>
          <a:prstGeom prst="rect">
            <a:avLst/>
          </a:prstGeom>
        </p:spPr>
        <p:txBody>
          <a:bodyPr>
            <a:normAutofit/>
          </a:bodyPr>
          <a:lstStyle/>
          <a:p>
            <a:pPr>
              <a:lnSpc>
                <a:spcPct val="100000"/>
              </a:lnSpc>
              <a:spcBef>
                <a:spcPts val="800"/>
              </a:spcBef>
              <a:spcAft>
                <a:spcPts val="800"/>
              </a:spcAft>
            </a:pPr>
            <a:r>
              <a:rPr lang="en-US" dirty="0">
                <a:solidFill>
                  <a:schemeClr val="accent3">
                    <a:lumMod val="25000"/>
                  </a:schemeClr>
                </a:solidFill>
                <a:latin typeface="Abadi" panose="020B0604020104020204" pitchFamily="34" charset="0"/>
              </a:rPr>
              <a:t>Data sets were collected by:</a:t>
            </a:r>
          </a:p>
          <a:p>
            <a:pPr lvl="1">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launch data gathered from the SpaceX API using get request.</a:t>
            </a:r>
          </a:p>
          <a:p>
            <a:pPr lvl="1">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was decoded the response content using .json() function, was turned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was cleaned the data, was filled in missing values where necessary.</a:t>
            </a:r>
          </a:p>
          <a:p>
            <a:pPr lvl="1">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was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8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goal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 and to use this data to predict whether SpaceX will attempt to land a rocket or not.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86514" y="1800225"/>
            <a:ext cx="4741863" cy="21621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Getting Response from API, collect data, clean the requested data and did some basic data wrangling and formatting.</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61DB6B34-9F15-4D3D-96CB-F8690EB3F882}"/>
              </a:ext>
            </a:extLst>
          </p:cNvPr>
          <p:cNvSpPr txBox="1">
            <a:spLocks/>
          </p:cNvSpPr>
          <p:nvPr/>
        </p:nvSpPr>
        <p:spPr>
          <a:xfrm>
            <a:off x="931333" y="5144103"/>
            <a:ext cx="10679556" cy="121774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rPr>
              <a:t>https://github.com/tanuakozyrek/IBM_Data_Science_Capstone_SpaceX.git/m1_1Lab_jupyter-labs-spacex-data-collection-api.ipynb</a:t>
            </a:r>
          </a:p>
        </p:txBody>
      </p:sp>
      <p:pic>
        <p:nvPicPr>
          <p:cNvPr id="9" name="Picture 8">
            <a:extLst>
              <a:ext uri="{FF2B5EF4-FFF2-40B4-BE49-F238E27FC236}">
                <a16:creationId xmlns:a16="http://schemas.microsoft.com/office/drawing/2014/main" id="{6DA391E3-DE9D-403B-AAE5-2A496C00A067}"/>
              </a:ext>
            </a:extLst>
          </p:cNvPr>
          <p:cNvPicPr>
            <a:picLocks noChangeAspect="1"/>
          </p:cNvPicPr>
          <p:nvPr/>
        </p:nvPicPr>
        <p:blipFill>
          <a:blip r:embed="rId3"/>
          <a:stretch>
            <a:fillRect/>
          </a:stretch>
        </p:blipFill>
        <p:spPr>
          <a:xfrm>
            <a:off x="5783557" y="1927827"/>
            <a:ext cx="5745037" cy="36658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115" y="1775199"/>
            <a:ext cx="4745038" cy="2238375"/>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Abadi"/>
              </a:rPr>
              <a:t>W</a:t>
            </a:r>
            <a:r>
              <a:rPr lang="en-US" sz="2200" dirty="0">
                <a:solidFill>
                  <a:schemeClr val="accent3">
                    <a:lumMod val="25000"/>
                  </a:schemeClr>
                </a:solidFill>
                <a:latin typeface="Abadi"/>
              </a:rPr>
              <a:t>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a:t>
            </a:r>
            <a:r>
              <a:rPr lang="en-US" dirty="0">
                <a:solidFill>
                  <a:schemeClr val="accent3">
                    <a:lumMod val="25000"/>
                  </a:schemeClr>
                </a:solidFill>
                <a:latin typeface="Abadi"/>
              </a:rPr>
              <a:t>historical </a:t>
            </a:r>
            <a:r>
              <a:rPr lang="en-US" sz="2200" dirty="0">
                <a:solidFill>
                  <a:schemeClr val="accent3">
                    <a:lumMod val="25000"/>
                  </a:schemeClr>
                </a:solidFill>
                <a:latin typeface="Abadi"/>
              </a:rPr>
              <a:t>launch records </a:t>
            </a:r>
            <a:r>
              <a:rPr lang="en-US" dirty="0">
                <a:solidFill>
                  <a:schemeClr val="accent3">
                    <a:lumMod val="25000"/>
                  </a:schemeClr>
                </a:solidFill>
                <a:latin typeface="Abadi"/>
              </a:rPr>
              <a:t>from a Wikipedia</a:t>
            </a:r>
            <a:r>
              <a:rPr lang="en-US" sz="2200" dirty="0">
                <a:solidFill>
                  <a:schemeClr val="accent3">
                    <a:lumMod val="25000"/>
                  </a:schemeClr>
                </a:solidFill>
                <a:latin typeface="Abadi"/>
              </a:rPr>
              <a:t> with </a:t>
            </a:r>
            <a:r>
              <a:rPr lang="en-US" dirty="0" err="1">
                <a:solidFill>
                  <a:schemeClr val="accent3">
                    <a:lumMod val="25000"/>
                  </a:schemeClr>
                </a:solidFill>
                <a:latin typeface="Abadi"/>
              </a:rPr>
              <a:t>BeautifulSoup</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Was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B3F7385A-0DC7-44A0-9D84-A153B64E8016}"/>
              </a:ext>
            </a:extLst>
          </p:cNvPr>
          <p:cNvPicPr>
            <a:picLocks noChangeAspect="1"/>
          </p:cNvPicPr>
          <p:nvPr/>
        </p:nvPicPr>
        <p:blipFill>
          <a:blip r:embed="rId3"/>
          <a:stretch>
            <a:fillRect/>
          </a:stretch>
        </p:blipFill>
        <p:spPr>
          <a:xfrm>
            <a:off x="5996859" y="1550149"/>
            <a:ext cx="5441151" cy="4926851"/>
          </a:xfrm>
          <a:prstGeom prst="rect">
            <a:avLst/>
          </a:prstGeom>
        </p:spPr>
      </p:pic>
      <p:sp>
        <p:nvSpPr>
          <p:cNvPr id="10" name="Content Placeholder 4">
            <a:extLst>
              <a:ext uri="{FF2B5EF4-FFF2-40B4-BE49-F238E27FC236}">
                <a16:creationId xmlns:a16="http://schemas.microsoft.com/office/drawing/2014/main" id="{91D7728F-329A-4F47-BCDB-17196715577F}"/>
              </a:ext>
            </a:extLst>
          </p:cNvPr>
          <p:cNvSpPr txBox="1">
            <a:spLocks/>
          </p:cNvSpPr>
          <p:nvPr/>
        </p:nvSpPr>
        <p:spPr>
          <a:xfrm>
            <a:off x="922411" y="4288992"/>
            <a:ext cx="4744742" cy="2159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600"/>
              </a:spcBef>
            </a:pPr>
            <a:r>
              <a:rPr lang="en-US" dirty="0">
                <a:solidFill>
                  <a:schemeClr val="accent3">
                    <a:lumMod val="25000"/>
                  </a:schemeClr>
                </a:solidFill>
                <a:latin typeface="Abadi" panose="020B0604020104020204" pitchFamily="34" charset="0"/>
              </a:rPr>
              <a:t>GitHub URL to notebook</a:t>
            </a:r>
          </a:p>
          <a:p>
            <a:pPr marL="0" indent="0">
              <a:lnSpc>
                <a:spcPct val="110000"/>
              </a:lnSpc>
              <a:spcBef>
                <a:spcPts val="600"/>
              </a:spcBef>
              <a:buNone/>
            </a:pPr>
            <a:r>
              <a:rPr lang="en-US" dirty="0">
                <a:solidFill>
                  <a:srgbClr val="1C7DDB"/>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https://github.com/tanuakozyrek/IBM_Data_Science_Capstone_SpaceX.git/</a:t>
            </a:r>
            <a:r>
              <a:rPr lang="en-US" dirty="0">
                <a:solidFill>
                  <a:srgbClr val="1C7DDB"/>
                </a:solidFill>
                <a:latin typeface="Abadi" panose="020B0604020104020204" pitchFamily="34" charset="0"/>
              </a:rPr>
              <a:t>m1_2Lab_jupyter-labs-webscraping.ipynb</a:t>
            </a:r>
          </a:p>
          <a:p>
            <a:pPr marL="0" indent="0">
              <a:lnSpc>
                <a:spcPct val="110000"/>
              </a:lnSpc>
              <a:spcBef>
                <a:spcPts val="600"/>
              </a:spcBef>
              <a:buNone/>
            </a:pPr>
            <a:endParaRPr lang="en-US" dirty="0">
              <a:solidFill>
                <a:srgbClr val="1C7DDB"/>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590</TotalTime>
  <Words>2036</Words>
  <Application>Microsoft Office PowerPoint</Application>
  <PresentationFormat>Widescreen</PresentationFormat>
  <Paragraphs>226</Paragraphs>
  <Slides>46</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Abadi</vt:lpstr>
      <vt:lpstr>Arial</vt:lpstr>
      <vt:lpstr>Calibri</vt:lpstr>
      <vt:lpstr>Calibri Light</vt:lpstr>
      <vt:lpstr>Century Gothic</vt:lpstr>
      <vt:lpstr>IBM Plex Mono SemiBold</vt:lpstr>
      <vt:lpstr>IBM Plex Mono Text</vt:lpstr>
      <vt:lpstr>Wingdings</vt:lpstr>
      <vt:lpstr>Custom Design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Tetiana</cp:lastModifiedBy>
  <cp:revision>298</cp:revision>
  <dcterms:created xsi:type="dcterms:W3CDTF">2021-04-29T18:58:34Z</dcterms:created>
  <dcterms:modified xsi:type="dcterms:W3CDTF">2024-12-17T16:42:41Z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